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90" r:id="rId12"/>
    <p:sldId id="288" r:id="rId13"/>
    <p:sldId id="289" r:id="rId14"/>
    <p:sldId id="286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44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5282" y="6400800"/>
            <a:ext cx="1813437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6548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1080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028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50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3493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80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088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1607"/>
          </a:xfrm>
        </p:spPr>
        <p:txBody>
          <a:bodyPr>
            <a:noAutofit/>
          </a:bodyPr>
          <a:lstStyle>
            <a:lvl1pPr>
              <a:defRPr sz="4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1998134" y="-287869"/>
            <a:ext cx="5164668" cy="789093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526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41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995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0D34-6BBD-4304-A388-1E018CC68380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07BF-3008-4A9A-B7DF-63A1F652AA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5282" y="6400800"/>
            <a:ext cx="1813437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0130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6263" indent="-233363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62063" indent="-233363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00200" indent="-22860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2BD6-16EA-491F-90C7-B1D1ADCFA80F}" type="datetimeFigureOut">
              <a:rPr lang="en-US" smtClean="0"/>
              <a:pPr/>
              <a:t>2019-01-23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F5F09-B530-4FE4-B149-00C4E779E5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65282" y="6400800"/>
            <a:ext cx="1813437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63393"/>
            <a:ext cx="9144000" cy="31477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SD5959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100" dirty="0" smtClean="0"/>
              <a:t> </a:t>
            </a:r>
            <a:br>
              <a:rPr lang="en-US" sz="1100" dirty="0" smtClean="0"/>
            </a:br>
            <a:r>
              <a:rPr lang="en-US" dirty="0" smtClean="0"/>
              <a:t>Psychology of Design II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40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b="1" dirty="0" smtClean="0"/>
              <a:t>Class 2B:</a:t>
            </a:r>
            <a:br>
              <a:rPr lang="en-US" b="1" dirty="0" smtClean="0"/>
            </a:br>
            <a:r>
              <a:rPr lang="en-US" sz="11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smtClean="0"/>
              <a:t>YOUR BRAINS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446505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9200" y="0"/>
            <a:ext cx="6324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About A Map?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(Re)Introducing Maslow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 of Needs</a:t>
            </a:r>
            <a:endParaRPr lang="en-US" dirty="0"/>
          </a:p>
        </p:txBody>
      </p:sp>
      <p:pic>
        <p:nvPicPr>
          <p:cNvPr id="34818" name="Picture 2" descr="Image result for maslow hierarchy of nee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426" y="1622619"/>
            <a:ext cx="5397149" cy="43177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5695" y="5880851"/>
            <a:ext cx="5432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https://mrjoe.uk/assets/Maslows-Hierarchy-of-Needs.jpg</a:t>
            </a:r>
            <a:endParaRPr lang="en-US" sz="1000" dirty="0"/>
          </a:p>
        </p:txBody>
      </p:sp>
      <p:sp>
        <p:nvSpPr>
          <p:cNvPr id="6" name="TextBox 35"/>
          <p:cNvSpPr txBox="1">
            <a:spLocks noChangeArrowheads="1"/>
          </p:cNvSpPr>
          <p:nvPr/>
        </p:nvSpPr>
        <p:spPr bwMode="auto">
          <a:xfrm>
            <a:off x="2776778" y="1476929"/>
            <a:ext cx="149912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none">
            <a:spAutoFit/>
          </a:bodyPr>
          <a:lstStyle>
            <a:defPPr>
              <a:defRPr lang="en-US"/>
            </a:defPPr>
            <a:lvl1pPr eaLnBrk="0" hangingPunct="0">
              <a:defRPr sz="2400">
                <a:cs typeface="Times New Roman" pitchFamily="18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Opportunity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348023" y="5536765"/>
            <a:ext cx="102951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Survival</a:t>
            </a:r>
            <a:endParaRPr lang="en-US" sz="20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Consciousness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Brain monitors constantly for shifts from the </a:t>
            </a:r>
            <a:r>
              <a:rPr lang="en-US" sz="2800" b="1" dirty="0" smtClean="0"/>
              <a:t>Expected</a:t>
            </a:r>
            <a:r>
              <a:rPr lang="en-US" sz="2800" dirty="0" smtClean="0"/>
              <a:t> and the </a:t>
            </a:r>
            <a:r>
              <a:rPr lang="en-US" sz="2800" b="1" dirty="0" smtClean="0"/>
              <a:t>Unexpected</a:t>
            </a:r>
            <a:r>
              <a:rPr lang="en-US" sz="28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b="1" dirty="0" smtClean="0"/>
              <a:t>Unexpected</a:t>
            </a:r>
            <a:r>
              <a:rPr lang="en-US" sz="2800" dirty="0" smtClean="0"/>
              <a:t> is always </a:t>
            </a:r>
            <a:r>
              <a:rPr lang="en-US" sz="2800" u="sng" dirty="0" smtClean="0"/>
              <a:t>felt as danger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Until that danger has been mitigated, the brain kicks into a lower, survival-oriented mode.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Only people who do not feel they are in danger can operate at higher levels of the pyramid.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signal that someone is operating at a high state of consciousness is </a:t>
            </a:r>
            <a:r>
              <a:rPr lang="en-US" sz="2800" u="sng" dirty="0" smtClean="0"/>
              <a:t>exploratory play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 Is A Complex Organ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two hemispheres</a:t>
            </a:r>
          </a:p>
          <a:p>
            <a:r>
              <a:rPr lang="en-US" dirty="0" smtClean="0"/>
              <a:t>It has some very old parts </a:t>
            </a:r>
          </a:p>
          <a:p>
            <a:r>
              <a:rPr lang="en-US" dirty="0" smtClean="0"/>
              <a:t>It has some very new parts</a:t>
            </a:r>
          </a:p>
          <a:p>
            <a:r>
              <a:rPr lang="en-US" dirty="0" smtClean="0"/>
              <a:t>It works in very strange ways</a:t>
            </a:r>
          </a:p>
          <a:p>
            <a:r>
              <a:rPr lang="en-US" dirty="0" smtClean="0"/>
              <a:t>It has parts we don’t understand</a:t>
            </a:r>
          </a:p>
          <a:p>
            <a:r>
              <a:rPr lang="en-US" dirty="0" smtClean="0"/>
              <a:t>We do not know where “YOU” are</a:t>
            </a:r>
          </a:p>
          <a:p>
            <a:r>
              <a:rPr lang="en-US" dirty="0" smtClean="0"/>
              <a:t>Consciousness is mysterious to us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Brain, Dorsal View</a:t>
            </a:r>
            <a:endParaRPr lang="en-US" dirty="0"/>
          </a:p>
        </p:txBody>
      </p:sp>
      <p:pic>
        <p:nvPicPr>
          <p:cNvPr id="1026" name="Picture 2" descr="Image result for brain dorsal 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632" y="1511739"/>
            <a:ext cx="4956736" cy="41572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1871" y="5611906"/>
            <a:ext cx="4760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http://homepages.widged.com/mlange/teaching/CNL/helpers/Dorsal.gif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Brain, Ventral View</a:t>
            </a:r>
            <a:endParaRPr lang="en-US" dirty="0"/>
          </a:p>
        </p:txBody>
      </p:sp>
      <p:pic>
        <p:nvPicPr>
          <p:cNvPr id="32770" name="Picture 2" descr="Image result for brain ventral 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7470" y="1631572"/>
            <a:ext cx="4669061" cy="40161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1871" y="5611906"/>
            <a:ext cx="4760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http://homepages.widged.com/mlange/teaching/CNL/helpers/ventral.gif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Brain, Lateral View</a:t>
            </a:r>
            <a:endParaRPr lang="en-US" dirty="0"/>
          </a:p>
        </p:txBody>
      </p:sp>
      <p:pic>
        <p:nvPicPr>
          <p:cNvPr id="33794" name="Picture 2" descr="Image result for brain lateral 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7464" y="1677444"/>
            <a:ext cx="4849073" cy="39792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1871" y="5611906"/>
            <a:ext cx="4760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http://homepages.widged.com/mlange/teaching/CNL/helpers/lateral.gif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Get The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What’s Much More Interesting</a:t>
            </a:r>
            <a:br>
              <a:rPr lang="en-US" dirty="0" smtClean="0"/>
            </a:br>
            <a:r>
              <a:rPr lang="en-US" dirty="0" smtClean="0"/>
              <a:t>Is How The Brain Works!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 Is A Multi-State Machine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0286" y="1370319"/>
            <a:ext cx="5583428" cy="432095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286000" y="57284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/>
              <a:t>Hierarchy of </a:t>
            </a:r>
            <a:r>
              <a:rPr lang="en-US" sz="1200" dirty="0" smtClean="0"/>
              <a:t>Nervous </a:t>
            </a:r>
            <a:r>
              <a:rPr lang="en-US" sz="1200" dirty="0"/>
              <a:t>S</a:t>
            </a:r>
            <a:r>
              <a:rPr lang="en-US" sz="1200" dirty="0" smtClean="0"/>
              <a:t>ystem Functions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Pfenniger</a:t>
            </a:r>
            <a:r>
              <a:rPr lang="en-US" sz="1200" dirty="0"/>
              <a:t>, 2001, p. 91, Table 2.2)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2226" y="1882588"/>
            <a:ext cx="4921488" cy="3808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How We Perceive Reality</a:t>
            </a:r>
            <a:endParaRPr lang="en-US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294094" y="1460126"/>
            <a:ext cx="12804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+mn-lt"/>
                <a:cs typeface="Times New Roman" pitchFamily="18" charset="0"/>
              </a:rPr>
              <a:t>Undefined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541557" y="5692588"/>
            <a:ext cx="10031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+mn-lt"/>
                <a:cs typeface="Times New Roman" pitchFamily="18" charset="0"/>
              </a:rPr>
              <a:t>Defined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7" name="Line 41"/>
          <p:cNvSpPr>
            <a:spLocks noChangeShapeType="1"/>
          </p:cNvSpPr>
          <p:nvPr/>
        </p:nvSpPr>
        <p:spPr bwMode="auto">
          <a:xfrm flipV="1">
            <a:off x="8122024" y="2151528"/>
            <a:ext cx="8965" cy="32721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235124" y="5124379"/>
            <a:ext cx="1029513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Survival</a:t>
            </a:r>
            <a:endParaRPr lang="en-US" sz="20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TextBox 35"/>
          <p:cNvSpPr txBox="1">
            <a:spLocks noChangeArrowheads="1"/>
          </p:cNvSpPr>
          <p:nvPr/>
        </p:nvSpPr>
        <p:spPr bwMode="auto">
          <a:xfrm>
            <a:off x="4946232" y="1844485"/>
            <a:ext cx="149912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wrap="none">
            <a:spAutoFit/>
          </a:bodyPr>
          <a:lstStyle>
            <a:defPPr>
              <a:defRPr lang="en-US"/>
            </a:defPPr>
            <a:lvl1pPr eaLnBrk="0" hangingPunct="0">
              <a:defRPr sz="2400">
                <a:cs typeface="Times New Roman" pitchFamily="18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Opportunity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559859" y="2250140"/>
            <a:ext cx="0" cy="32362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779922" y="5395641"/>
            <a:ext cx="1581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+mn-lt"/>
                <a:cs typeface="Times New Roman" pitchFamily="18" charset="0"/>
              </a:rPr>
              <a:t>Deterministic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79922" y="1873623"/>
            <a:ext cx="1581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+mn-lt"/>
                <a:cs typeface="Times New Roman" pitchFamily="18" charset="0"/>
              </a:rPr>
              <a:t>Probabilistic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368981" y="1766043"/>
            <a:ext cx="1581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+mn-lt"/>
                <a:cs typeface="Times New Roman" pitchFamily="18" charset="0"/>
              </a:rPr>
              <a:t>Unstructured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7368981" y="5405718"/>
            <a:ext cx="15819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latin typeface="+mn-lt"/>
                <a:cs typeface="Times New Roman" pitchFamily="18" charset="0"/>
              </a:rPr>
              <a:t>Structured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235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SD5959   Psychology of Design II    Class 2B:   YOUR BRAINS</vt:lpstr>
      <vt:lpstr>Slide 2</vt:lpstr>
      <vt:lpstr>The Brain Is A Complex Organ</vt:lpstr>
      <vt:lpstr>The Brain, Dorsal View</vt:lpstr>
      <vt:lpstr>The Brain, Ventral View</vt:lpstr>
      <vt:lpstr>The Brain, Lateral View</vt:lpstr>
      <vt:lpstr>You Get The Picture</vt:lpstr>
      <vt:lpstr>The Brain Is A Multi-State Machine</vt:lpstr>
      <vt:lpstr>Here’s How We Perceive Reality</vt:lpstr>
      <vt:lpstr>How About A Map?</vt:lpstr>
      <vt:lpstr>Maslow’s Hierarchy of Needs</vt:lpstr>
      <vt:lpstr>The Consciousness Rule</vt:lpstr>
      <vt:lpstr>Questions?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Hoorn</dc:creator>
  <cp:lastModifiedBy>Graham</cp:lastModifiedBy>
  <cp:revision>230</cp:revision>
  <dcterms:created xsi:type="dcterms:W3CDTF">2018-02-06T14:34:37Z</dcterms:created>
  <dcterms:modified xsi:type="dcterms:W3CDTF">2019-01-23T04:19:24Z</dcterms:modified>
</cp:coreProperties>
</file>