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2" r:id="rId3"/>
    <p:sldId id="313" r:id="rId4"/>
    <p:sldId id="274" r:id="rId5"/>
    <p:sldId id="314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4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54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0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02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5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4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80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607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98134" y="-287869"/>
            <a:ext cx="5164668" cy="789093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26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4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9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13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663393"/>
            <a:ext cx="9144000" cy="3147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SD5959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dirty="0" smtClean="0"/>
              <a:t>Psychology of Design II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40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Class 2D:</a:t>
            </a:r>
            <a:br>
              <a:rPr lang="en-US" b="1" dirty="0" smtClean="0"/>
            </a:br>
            <a:r>
              <a:rPr lang="en-US" sz="11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PUTTING </a:t>
            </a:r>
            <a:r>
              <a:rPr lang="en-US" b="1" dirty="0" smtClean="0"/>
              <a:t>PERSONALITIES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ON THE CURVE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46505"/>
            <a:ext cx="9144000" cy="1371600"/>
          </a:xfrm>
        </p:spPr>
        <p:txBody>
          <a:bodyPr/>
          <a:lstStyle/>
          <a:p>
            <a:r>
              <a:rPr lang="en-US" dirty="0" smtClean="0"/>
              <a:t>School of Design</a:t>
            </a:r>
          </a:p>
          <a:p>
            <a:r>
              <a:rPr lang="en-US" dirty="0" smtClean="0"/>
              <a:t>The Polytechnic University of Hong Kong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0"/>
            <a:ext cx="632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057400"/>
            <a:ext cx="6781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IMPORTANT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Please sit with the members </a:t>
            </a:r>
          </a:p>
          <a:p>
            <a:r>
              <a:rPr lang="en-US" sz="3600" dirty="0" smtClean="0"/>
              <a:t>of your final group project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22212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http://www.xanaduobservatory.com/VeilFitsLibFirstTr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  <a:effectLst>
            <a:innerShdw blurRad="12700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9100" y="990600"/>
            <a:ext cx="8343900" cy="4740275"/>
          </a:xfrm>
          <a:custGeom>
            <a:avLst/>
            <a:gdLst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180535"/>
              <a:gd name="connsiteX1" fmla="*/ 2313991 w 8229600"/>
              <a:gd name="connsiteY1" fmla="*/ 5639099 h 6180535"/>
              <a:gd name="connsiteX2" fmla="*/ 4851918 w 8229600"/>
              <a:gd name="connsiteY2" fmla="*/ 749858 h 6180535"/>
              <a:gd name="connsiteX3" fmla="*/ 8229600 w 8229600"/>
              <a:gd name="connsiteY3" fmla="*/ 96715 h 6180535"/>
              <a:gd name="connsiteX0" fmla="*/ 0 w 8229600"/>
              <a:gd name="connsiteY0" fmla="*/ 5993662 h 6115599"/>
              <a:gd name="connsiteX1" fmla="*/ 2313991 w 8229600"/>
              <a:gd name="connsiteY1" fmla="*/ 5639099 h 6115599"/>
              <a:gd name="connsiteX2" fmla="*/ 4851918 w 8229600"/>
              <a:gd name="connsiteY2" fmla="*/ 749858 h 6115599"/>
              <a:gd name="connsiteX3" fmla="*/ 8229600 w 8229600"/>
              <a:gd name="connsiteY3" fmla="*/ 96715 h 6115599"/>
              <a:gd name="connsiteX0" fmla="*/ 0 w 8192957"/>
              <a:gd name="connsiteY0" fmla="*/ 6375841 h 6375841"/>
              <a:gd name="connsiteX1" fmla="*/ 2277348 w 8192957"/>
              <a:gd name="connsiteY1" fmla="*/ 5639099 h 6375841"/>
              <a:gd name="connsiteX2" fmla="*/ 4815275 w 8192957"/>
              <a:gd name="connsiteY2" fmla="*/ 749858 h 6375841"/>
              <a:gd name="connsiteX3" fmla="*/ 8192957 w 8192957"/>
              <a:gd name="connsiteY3" fmla="*/ 96715 h 6375841"/>
              <a:gd name="connsiteX0" fmla="*/ 0 w 8192957"/>
              <a:gd name="connsiteY0" fmla="*/ 6279126 h 6279126"/>
              <a:gd name="connsiteX1" fmla="*/ 2277348 w 8192957"/>
              <a:gd name="connsiteY1" fmla="*/ 5542384 h 6279126"/>
              <a:gd name="connsiteX2" fmla="*/ 4815275 w 8192957"/>
              <a:gd name="connsiteY2" fmla="*/ 653143 h 6279126"/>
              <a:gd name="connsiteX3" fmla="*/ 8192957 w 8192957"/>
              <a:gd name="connsiteY3" fmla="*/ 0 h 6279126"/>
              <a:gd name="connsiteX0" fmla="*/ 0 w 8174635"/>
              <a:gd name="connsiteY0" fmla="*/ 6743201 h 6743201"/>
              <a:gd name="connsiteX1" fmla="*/ 2277348 w 8174635"/>
              <a:gd name="connsiteY1" fmla="*/ 6006459 h 6743201"/>
              <a:gd name="connsiteX2" fmla="*/ 4815275 w 8174635"/>
              <a:gd name="connsiteY2" fmla="*/ 1117218 h 6743201"/>
              <a:gd name="connsiteX3" fmla="*/ 8174635 w 8174635"/>
              <a:gd name="connsiteY3" fmla="*/ 0 h 6743201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15275 w 8192957"/>
              <a:gd name="connsiteY2" fmla="*/ 1008024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2957" h="6634007">
                <a:moveTo>
                  <a:pt x="0" y="6634007"/>
                </a:moveTo>
                <a:cubicBezTo>
                  <a:pt x="716024" y="6538828"/>
                  <a:pt x="1465641" y="6853128"/>
                  <a:pt x="2277348" y="5897265"/>
                </a:cubicBezTo>
                <a:cubicBezTo>
                  <a:pt x="3089055" y="4941402"/>
                  <a:pt x="3884305" y="1881709"/>
                  <a:pt x="4870240" y="898832"/>
                </a:cubicBezTo>
                <a:cubicBezTo>
                  <a:pt x="5856175" y="-84045"/>
                  <a:pt x="7070371" y="164989"/>
                  <a:pt x="819295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52400" y="6553200"/>
            <a:ext cx="868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400" y="152400"/>
            <a:ext cx="8686800" cy="0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3586163" y="6029325"/>
            <a:ext cx="201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+mn-lt"/>
                <a:cs typeface="Times New Roman" pitchFamily="18" charset="0"/>
              </a:rPr>
              <a:t>combination</a:t>
            </a:r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3495675" y="161925"/>
            <a:ext cx="2358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+mn-lt"/>
                <a:cs typeface="Times New Roman" pitchFamily="18" charset="0"/>
              </a:rPr>
              <a:t>decomposition</a:t>
            </a:r>
          </a:p>
        </p:txBody>
      </p: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38100" y="304800"/>
            <a:ext cx="25337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  <a:cs typeface="Times New Roman" pitchFamily="18" charset="0"/>
              </a:rPr>
              <a:t>near-probability</a:t>
            </a:r>
          </a:p>
          <a:p>
            <a:pPr eaLnBrk="1" hangingPunct="1"/>
            <a:r>
              <a:rPr lang="en-US" sz="2000" dirty="0" smtClean="0">
                <a:latin typeface="+mn-lt"/>
                <a:cs typeface="Times New Roman" pitchFamily="18" charset="0"/>
              </a:rPr>
              <a:t>chaos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+mn-lt"/>
                <a:cs typeface="Times New Roman" pitchFamily="18" charset="0"/>
              </a:rPr>
              <a:t>serendipity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+mn-lt"/>
                <a:cs typeface="Times New Roman" pitchFamily="18" charset="0"/>
              </a:rPr>
              <a:t>association</a:t>
            </a:r>
          </a:p>
        </p:txBody>
      </p:sp>
      <p:sp>
        <p:nvSpPr>
          <p:cNvPr id="54" name="TextBox 20"/>
          <p:cNvSpPr txBox="1">
            <a:spLocks noChangeArrowheads="1"/>
          </p:cNvSpPr>
          <p:nvPr/>
        </p:nvSpPr>
        <p:spPr bwMode="auto">
          <a:xfrm>
            <a:off x="6180574" y="4954588"/>
            <a:ext cx="28110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2800" dirty="0">
                <a:latin typeface="+mn-lt"/>
                <a:cs typeface="Times New Roman" pitchFamily="18" charset="0"/>
              </a:rPr>
              <a:t>near-determinism</a:t>
            </a:r>
          </a:p>
          <a:p>
            <a:pPr algn="r" eaLnBrk="1" hangingPunct="1"/>
            <a:r>
              <a:rPr lang="en-US" sz="2000" dirty="0">
                <a:latin typeface="+mn-lt"/>
                <a:cs typeface="Times New Roman" pitchFamily="18" charset="0"/>
              </a:rPr>
              <a:t>order</a:t>
            </a:r>
          </a:p>
          <a:p>
            <a:pPr algn="r" eaLnBrk="1" hangingPunct="1"/>
            <a:r>
              <a:rPr lang="en-US" sz="2000" dirty="0" smtClean="0">
                <a:latin typeface="+mn-lt"/>
                <a:cs typeface="Times New Roman" pitchFamily="18" charset="0"/>
              </a:rPr>
              <a:t>automation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r" eaLnBrk="1" hangingPunct="1"/>
            <a:r>
              <a:rPr lang="en-US" sz="2000" dirty="0">
                <a:latin typeface="+mn-lt"/>
                <a:cs typeface="Times New Roman" pitchFamily="18" charset="0"/>
              </a:rPr>
              <a:t>reasoning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2609850" y="1598613"/>
            <a:ext cx="165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 smtClean="0">
                <a:latin typeface="+mn-lt"/>
                <a:cs typeface="Times New Roman" pitchFamily="18" charset="0"/>
              </a:rPr>
              <a:t>Jump </a:t>
            </a:r>
            <a:r>
              <a:rPr lang="en-US" sz="1400" dirty="0">
                <a:latin typeface="+mn-lt"/>
                <a:cs typeface="Times New Roman" pitchFamily="18" charset="0"/>
              </a:rPr>
              <a:t>to new innovation line</a:t>
            </a:r>
          </a:p>
          <a:p>
            <a:pPr algn="ctr"/>
            <a:r>
              <a:rPr lang="en-US" sz="1400" dirty="0">
                <a:latin typeface="+mn-lt"/>
                <a:cs typeface="Times New Roman" pitchFamily="18" charset="0"/>
              </a:rPr>
              <a:t>(disruption)</a:t>
            </a:r>
          </a:p>
        </p:txBody>
      </p:sp>
      <p:sp>
        <p:nvSpPr>
          <p:cNvPr id="56" name="Freeform 55"/>
          <p:cNvSpPr/>
          <p:nvPr/>
        </p:nvSpPr>
        <p:spPr>
          <a:xfrm>
            <a:off x="203200" y="1109663"/>
            <a:ext cx="8636000" cy="5418137"/>
          </a:xfrm>
          <a:custGeom>
            <a:avLst/>
            <a:gdLst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180535"/>
              <a:gd name="connsiteX1" fmla="*/ 2313991 w 8229600"/>
              <a:gd name="connsiteY1" fmla="*/ 5639099 h 6180535"/>
              <a:gd name="connsiteX2" fmla="*/ 4851918 w 8229600"/>
              <a:gd name="connsiteY2" fmla="*/ 749858 h 6180535"/>
              <a:gd name="connsiteX3" fmla="*/ 8229600 w 8229600"/>
              <a:gd name="connsiteY3" fmla="*/ 96715 h 6180535"/>
              <a:gd name="connsiteX0" fmla="*/ 0 w 8229600"/>
              <a:gd name="connsiteY0" fmla="*/ 5993662 h 6115599"/>
              <a:gd name="connsiteX1" fmla="*/ 2313991 w 8229600"/>
              <a:gd name="connsiteY1" fmla="*/ 5639099 h 6115599"/>
              <a:gd name="connsiteX2" fmla="*/ 4851918 w 8229600"/>
              <a:gd name="connsiteY2" fmla="*/ 749858 h 6115599"/>
              <a:gd name="connsiteX3" fmla="*/ 8229600 w 8229600"/>
              <a:gd name="connsiteY3" fmla="*/ 96715 h 6115599"/>
              <a:gd name="connsiteX0" fmla="*/ 0 w 8192957"/>
              <a:gd name="connsiteY0" fmla="*/ 6375841 h 6375841"/>
              <a:gd name="connsiteX1" fmla="*/ 2277348 w 8192957"/>
              <a:gd name="connsiteY1" fmla="*/ 5639099 h 6375841"/>
              <a:gd name="connsiteX2" fmla="*/ 4815275 w 8192957"/>
              <a:gd name="connsiteY2" fmla="*/ 749858 h 6375841"/>
              <a:gd name="connsiteX3" fmla="*/ 8192957 w 8192957"/>
              <a:gd name="connsiteY3" fmla="*/ 96715 h 6375841"/>
              <a:gd name="connsiteX0" fmla="*/ 0 w 8192957"/>
              <a:gd name="connsiteY0" fmla="*/ 6279126 h 6279126"/>
              <a:gd name="connsiteX1" fmla="*/ 2277348 w 8192957"/>
              <a:gd name="connsiteY1" fmla="*/ 5542384 h 6279126"/>
              <a:gd name="connsiteX2" fmla="*/ 4815275 w 8192957"/>
              <a:gd name="connsiteY2" fmla="*/ 653143 h 6279126"/>
              <a:gd name="connsiteX3" fmla="*/ 8192957 w 8192957"/>
              <a:gd name="connsiteY3" fmla="*/ 0 h 6279126"/>
              <a:gd name="connsiteX0" fmla="*/ 0 w 8174635"/>
              <a:gd name="connsiteY0" fmla="*/ 6743201 h 6743201"/>
              <a:gd name="connsiteX1" fmla="*/ 2277348 w 8174635"/>
              <a:gd name="connsiteY1" fmla="*/ 6006459 h 6743201"/>
              <a:gd name="connsiteX2" fmla="*/ 4815275 w 8174635"/>
              <a:gd name="connsiteY2" fmla="*/ 1117218 h 6743201"/>
              <a:gd name="connsiteX3" fmla="*/ 8174635 w 8174635"/>
              <a:gd name="connsiteY3" fmla="*/ 0 h 6743201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15275 w 8192957"/>
              <a:gd name="connsiteY2" fmla="*/ 1008024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5061888 w 8192957"/>
              <a:gd name="connsiteY2" fmla="*/ 1046277 h 6634007"/>
              <a:gd name="connsiteX3" fmla="*/ 8192957 w 8192957"/>
              <a:gd name="connsiteY3" fmla="*/ 0 h 6634007"/>
              <a:gd name="connsiteX0" fmla="*/ 0 w 8192957"/>
              <a:gd name="connsiteY0" fmla="*/ 6634007 h 6664866"/>
              <a:gd name="connsiteX1" fmla="*/ 2660645 w 8192957"/>
              <a:gd name="connsiteY1" fmla="*/ 6065773 h 6664866"/>
              <a:gd name="connsiteX2" fmla="*/ 5061888 w 8192957"/>
              <a:gd name="connsiteY2" fmla="*/ 1046277 h 6664866"/>
              <a:gd name="connsiteX3" fmla="*/ 8192957 w 8192957"/>
              <a:gd name="connsiteY3" fmla="*/ 0 h 6664866"/>
              <a:gd name="connsiteX0" fmla="*/ 0 w 8161015"/>
              <a:gd name="connsiteY0" fmla="*/ 6739325 h 6739325"/>
              <a:gd name="connsiteX1" fmla="*/ 2628703 w 8161015"/>
              <a:gd name="connsiteY1" fmla="*/ 6065773 h 6739325"/>
              <a:gd name="connsiteX2" fmla="*/ 5029946 w 8161015"/>
              <a:gd name="connsiteY2" fmla="*/ 1046277 h 6739325"/>
              <a:gd name="connsiteX3" fmla="*/ 8161015 w 8161015"/>
              <a:gd name="connsiteY3" fmla="*/ 0 h 6739325"/>
              <a:gd name="connsiteX0" fmla="*/ 0 w 8161015"/>
              <a:gd name="connsiteY0" fmla="*/ 6739325 h 6739325"/>
              <a:gd name="connsiteX1" fmla="*/ 2628703 w 8161015"/>
              <a:gd name="connsiteY1" fmla="*/ 6065773 h 6739325"/>
              <a:gd name="connsiteX2" fmla="*/ 4998005 w 8161015"/>
              <a:gd name="connsiteY2" fmla="*/ 962023 h 6739325"/>
              <a:gd name="connsiteX3" fmla="*/ 8161015 w 8161015"/>
              <a:gd name="connsiteY3" fmla="*/ 0 h 6739325"/>
              <a:gd name="connsiteX0" fmla="*/ 0 w 8145044"/>
              <a:gd name="connsiteY0" fmla="*/ 6739325 h 6739325"/>
              <a:gd name="connsiteX1" fmla="*/ 2612732 w 8145044"/>
              <a:gd name="connsiteY1" fmla="*/ 6065773 h 6739325"/>
              <a:gd name="connsiteX2" fmla="*/ 4982034 w 8145044"/>
              <a:gd name="connsiteY2" fmla="*/ 962023 h 6739325"/>
              <a:gd name="connsiteX3" fmla="*/ 8145044 w 8145044"/>
              <a:gd name="connsiteY3" fmla="*/ 0 h 6739325"/>
              <a:gd name="connsiteX0" fmla="*/ 0 w 8145044"/>
              <a:gd name="connsiteY0" fmla="*/ 6739325 h 6739325"/>
              <a:gd name="connsiteX1" fmla="*/ 2548849 w 8145044"/>
              <a:gd name="connsiteY1" fmla="*/ 5918330 h 6739325"/>
              <a:gd name="connsiteX2" fmla="*/ 4982034 w 8145044"/>
              <a:gd name="connsiteY2" fmla="*/ 962023 h 6739325"/>
              <a:gd name="connsiteX3" fmla="*/ 8145044 w 8145044"/>
              <a:gd name="connsiteY3" fmla="*/ 0 h 6739325"/>
              <a:gd name="connsiteX0" fmla="*/ 0 w 8145044"/>
              <a:gd name="connsiteY0" fmla="*/ 6739325 h 6739325"/>
              <a:gd name="connsiteX1" fmla="*/ 2548849 w 8145044"/>
              <a:gd name="connsiteY1" fmla="*/ 5918330 h 6739325"/>
              <a:gd name="connsiteX2" fmla="*/ 4950093 w 8145044"/>
              <a:gd name="connsiteY2" fmla="*/ 898833 h 6739325"/>
              <a:gd name="connsiteX3" fmla="*/ 8145044 w 8145044"/>
              <a:gd name="connsiteY3" fmla="*/ 0 h 67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044" h="6739325">
                <a:moveTo>
                  <a:pt x="0" y="6739325"/>
                </a:moveTo>
                <a:cubicBezTo>
                  <a:pt x="716024" y="6644146"/>
                  <a:pt x="1723834" y="6891745"/>
                  <a:pt x="2548849" y="5918330"/>
                </a:cubicBezTo>
                <a:cubicBezTo>
                  <a:pt x="3373865" y="4944915"/>
                  <a:pt x="3964158" y="1881710"/>
                  <a:pt x="4950093" y="898833"/>
                </a:cubicBezTo>
                <a:cubicBezTo>
                  <a:pt x="5936028" y="-84044"/>
                  <a:pt x="7022458" y="164989"/>
                  <a:pt x="814504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03200" y="882650"/>
            <a:ext cx="8559800" cy="3765550"/>
          </a:xfrm>
          <a:custGeom>
            <a:avLst/>
            <a:gdLst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242261"/>
              <a:gd name="connsiteX1" fmla="*/ 2313991 w 8229600"/>
              <a:gd name="connsiteY1" fmla="*/ 5639099 h 6242261"/>
              <a:gd name="connsiteX2" fmla="*/ 4851918 w 8229600"/>
              <a:gd name="connsiteY2" fmla="*/ 749858 h 6242261"/>
              <a:gd name="connsiteX3" fmla="*/ 8229600 w 8229600"/>
              <a:gd name="connsiteY3" fmla="*/ 96715 h 6242261"/>
              <a:gd name="connsiteX0" fmla="*/ 0 w 8229600"/>
              <a:gd name="connsiteY0" fmla="*/ 5993662 h 6180535"/>
              <a:gd name="connsiteX1" fmla="*/ 2313991 w 8229600"/>
              <a:gd name="connsiteY1" fmla="*/ 5639099 h 6180535"/>
              <a:gd name="connsiteX2" fmla="*/ 4851918 w 8229600"/>
              <a:gd name="connsiteY2" fmla="*/ 749858 h 6180535"/>
              <a:gd name="connsiteX3" fmla="*/ 8229600 w 8229600"/>
              <a:gd name="connsiteY3" fmla="*/ 96715 h 6180535"/>
              <a:gd name="connsiteX0" fmla="*/ 0 w 8229600"/>
              <a:gd name="connsiteY0" fmla="*/ 5993662 h 6115599"/>
              <a:gd name="connsiteX1" fmla="*/ 2313991 w 8229600"/>
              <a:gd name="connsiteY1" fmla="*/ 5639099 h 6115599"/>
              <a:gd name="connsiteX2" fmla="*/ 4851918 w 8229600"/>
              <a:gd name="connsiteY2" fmla="*/ 749858 h 6115599"/>
              <a:gd name="connsiteX3" fmla="*/ 8229600 w 8229600"/>
              <a:gd name="connsiteY3" fmla="*/ 96715 h 6115599"/>
              <a:gd name="connsiteX0" fmla="*/ 0 w 8192957"/>
              <a:gd name="connsiteY0" fmla="*/ 6375841 h 6375841"/>
              <a:gd name="connsiteX1" fmla="*/ 2277348 w 8192957"/>
              <a:gd name="connsiteY1" fmla="*/ 5639099 h 6375841"/>
              <a:gd name="connsiteX2" fmla="*/ 4815275 w 8192957"/>
              <a:gd name="connsiteY2" fmla="*/ 749858 h 6375841"/>
              <a:gd name="connsiteX3" fmla="*/ 8192957 w 8192957"/>
              <a:gd name="connsiteY3" fmla="*/ 96715 h 6375841"/>
              <a:gd name="connsiteX0" fmla="*/ 0 w 8192957"/>
              <a:gd name="connsiteY0" fmla="*/ 6279126 h 6279126"/>
              <a:gd name="connsiteX1" fmla="*/ 2277348 w 8192957"/>
              <a:gd name="connsiteY1" fmla="*/ 5542384 h 6279126"/>
              <a:gd name="connsiteX2" fmla="*/ 4815275 w 8192957"/>
              <a:gd name="connsiteY2" fmla="*/ 653143 h 6279126"/>
              <a:gd name="connsiteX3" fmla="*/ 8192957 w 8192957"/>
              <a:gd name="connsiteY3" fmla="*/ 0 h 6279126"/>
              <a:gd name="connsiteX0" fmla="*/ 0 w 8174635"/>
              <a:gd name="connsiteY0" fmla="*/ 6743201 h 6743201"/>
              <a:gd name="connsiteX1" fmla="*/ 2277348 w 8174635"/>
              <a:gd name="connsiteY1" fmla="*/ 6006459 h 6743201"/>
              <a:gd name="connsiteX2" fmla="*/ 4815275 w 8174635"/>
              <a:gd name="connsiteY2" fmla="*/ 1117218 h 6743201"/>
              <a:gd name="connsiteX3" fmla="*/ 8174635 w 8174635"/>
              <a:gd name="connsiteY3" fmla="*/ 0 h 6743201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15275 w 8192957"/>
              <a:gd name="connsiteY2" fmla="*/ 1008024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4870240 w 8192957"/>
              <a:gd name="connsiteY2" fmla="*/ 898832 h 6634007"/>
              <a:gd name="connsiteX3" fmla="*/ 8192957 w 8192957"/>
              <a:gd name="connsiteY3" fmla="*/ 0 h 6634007"/>
              <a:gd name="connsiteX0" fmla="*/ 0 w 8192957"/>
              <a:gd name="connsiteY0" fmla="*/ 6634007 h 6634007"/>
              <a:gd name="connsiteX1" fmla="*/ 2277348 w 8192957"/>
              <a:gd name="connsiteY1" fmla="*/ 5897265 h 6634007"/>
              <a:gd name="connsiteX2" fmla="*/ 5061888 w 8192957"/>
              <a:gd name="connsiteY2" fmla="*/ 1046277 h 6634007"/>
              <a:gd name="connsiteX3" fmla="*/ 8192957 w 8192957"/>
              <a:gd name="connsiteY3" fmla="*/ 0 h 6634007"/>
              <a:gd name="connsiteX0" fmla="*/ 0 w 8192957"/>
              <a:gd name="connsiteY0" fmla="*/ 6634007 h 6664866"/>
              <a:gd name="connsiteX1" fmla="*/ 2660645 w 8192957"/>
              <a:gd name="connsiteY1" fmla="*/ 6065773 h 6664866"/>
              <a:gd name="connsiteX2" fmla="*/ 5061888 w 8192957"/>
              <a:gd name="connsiteY2" fmla="*/ 1046277 h 6664866"/>
              <a:gd name="connsiteX3" fmla="*/ 8192957 w 8192957"/>
              <a:gd name="connsiteY3" fmla="*/ 0 h 6664866"/>
              <a:gd name="connsiteX0" fmla="*/ 0 w 8161015"/>
              <a:gd name="connsiteY0" fmla="*/ 6739325 h 6739325"/>
              <a:gd name="connsiteX1" fmla="*/ 2628703 w 8161015"/>
              <a:gd name="connsiteY1" fmla="*/ 6065773 h 6739325"/>
              <a:gd name="connsiteX2" fmla="*/ 5029946 w 8161015"/>
              <a:gd name="connsiteY2" fmla="*/ 1046277 h 6739325"/>
              <a:gd name="connsiteX3" fmla="*/ 8161015 w 8161015"/>
              <a:gd name="connsiteY3" fmla="*/ 0 h 6739325"/>
              <a:gd name="connsiteX0" fmla="*/ 0 w 8161015"/>
              <a:gd name="connsiteY0" fmla="*/ 6739325 h 6739325"/>
              <a:gd name="connsiteX1" fmla="*/ 2628703 w 8161015"/>
              <a:gd name="connsiteY1" fmla="*/ 6065773 h 6739325"/>
              <a:gd name="connsiteX2" fmla="*/ 4998005 w 8161015"/>
              <a:gd name="connsiteY2" fmla="*/ 962023 h 6739325"/>
              <a:gd name="connsiteX3" fmla="*/ 8161015 w 8161015"/>
              <a:gd name="connsiteY3" fmla="*/ 0 h 6739325"/>
              <a:gd name="connsiteX0" fmla="*/ 0 w 8145044"/>
              <a:gd name="connsiteY0" fmla="*/ 6739325 h 6739325"/>
              <a:gd name="connsiteX1" fmla="*/ 2612732 w 8145044"/>
              <a:gd name="connsiteY1" fmla="*/ 6065773 h 6739325"/>
              <a:gd name="connsiteX2" fmla="*/ 4982034 w 8145044"/>
              <a:gd name="connsiteY2" fmla="*/ 962023 h 6739325"/>
              <a:gd name="connsiteX3" fmla="*/ 8145044 w 8145044"/>
              <a:gd name="connsiteY3" fmla="*/ 0 h 6739325"/>
              <a:gd name="connsiteX0" fmla="*/ 0 w 8145044"/>
              <a:gd name="connsiteY0" fmla="*/ 6739325 h 6739325"/>
              <a:gd name="connsiteX1" fmla="*/ 2548849 w 8145044"/>
              <a:gd name="connsiteY1" fmla="*/ 5918330 h 6739325"/>
              <a:gd name="connsiteX2" fmla="*/ 4982034 w 8145044"/>
              <a:gd name="connsiteY2" fmla="*/ 962023 h 6739325"/>
              <a:gd name="connsiteX3" fmla="*/ 8145044 w 8145044"/>
              <a:gd name="connsiteY3" fmla="*/ 0 h 6739325"/>
              <a:gd name="connsiteX0" fmla="*/ 0 w 8145044"/>
              <a:gd name="connsiteY0" fmla="*/ 6739325 h 6739325"/>
              <a:gd name="connsiteX1" fmla="*/ 2484967 w 8145044"/>
              <a:gd name="connsiteY1" fmla="*/ 5750067 h 6739325"/>
              <a:gd name="connsiteX2" fmla="*/ 4982034 w 8145044"/>
              <a:gd name="connsiteY2" fmla="*/ 962023 h 6739325"/>
              <a:gd name="connsiteX3" fmla="*/ 8145044 w 8145044"/>
              <a:gd name="connsiteY3" fmla="*/ 0 h 6739325"/>
              <a:gd name="connsiteX0" fmla="*/ 0 w 8145044"/>
              <a:gd name="connsiteY0" fmla="*/ 6739325 h 6739325"/>
              <a:gd name="connsiteX1" fmla="*/ 2484967 w 8145044"/>
              <a:gd name="connsiteY1" fmla="*/ 5750067 h 6739325"/>
              <a:gd name="connsiteX2" fmla="*/ 4966064 w 8145044"/>
              <a:gd name="connsiteY2" fmla="*/ 849848 h 6739325"/>
              <a:gd name="connsiteX3" fmla="*/ 8145044 w 8145044"/>
              <a:gd name="connsiteY3" fmla="*/ 0 h 6739325"/>
              <a:gd name="connsiteX0" fmla="*/ 0 w 8145044"/>
              <a:gd name="connsiteY0" fmla="*/ 6627150 h 6627150"/>
              <a:gd name="connsiteX1" fmla="*/ 2484967 w 8145044"/>
              <a:gd name="connsiteY1" fmla="*/ 5637892 h 6627150"/>
              <a:gd name="connsiteX2" fmla="*/ 4966064 w 8145044"/>
              <a:gd name="connsiteY2" fmla="*/ 737673 h 6627150"/>
              <a:gd name="connsiteX3" fmla="*/ 8145044 w 8145044"/>
              <a:gd name="connsiteY3" fmla="*/ 0 h 6627150"/>
              <a:gd name="connsiteX0" fmla="*/ 0 w 8145044"/>
              <a:gd name="connsiteY0" fmla="*/ 6627150 h 6627150"/>
              <a:gd name="connsiteX1" fmla="*/ 2484967 w 8145044"/>
              <a:gd name="connsiteY1" fmla="*/ 5637892 h 6627150"/>
              <a:gd name="connsiteX2" fmla="*/ 5029946 w 8145044"/>
              <a:gd name="connsiteY2" fmla="*/ 877894 h 6627150"/>
              <a:gd name="connsiteX3" fmla="*/ 8145044 w 8145044"/>
              <a:gd name="connsiteY3" fmla="*/ 0 h 66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044" h="6627150">
                <a:moveTo>
                  <a:pt x="0" y="6627150"/>
                </a:moveTo>
                <a:cubicBezTo>
                  <a:pt x="716024" y="6531971"/>
                  <a:pt x="1646643" y="6596101"/>
                  <a:pt x="2484967" y="5637892"/>
                </a:cubicBezTo>
                <a:cubicBezTo>
                  <a:pt x="3323291" y="4679683"/>
                  <a:pt x="4044011" y="1860771"/>
                  <a:pt x="5029946" y="877894"/>
                </a:cubicBezTo>
                <a:cubicBezTo>
                  <a:pt x="6015881" y="-104983"/>
                  <a:pt x="7022458" y="164989"/>
                  <a:pt x="814504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-338138" y="2098675"/>
            <a:ext cx="3048001" cy="2379663"/>
            <a:chOff x="-338138" y="2098675"/>
            <a:chExt cx="3048001" cy="2379663"/>
          </a:xfrm>
        </p:grpSpPr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-338138" y="2098675"/>
              <a:ext cx="3048001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>
                  <a:latin typeface="+mn-lt"/>
                  <a:cs typeface="Times New Roman" pitchFamily="18" charset="0"/>
                </a:rPr>
                <a:t>freedom</a:t>
              </a:r>
            </a:p>
            <a:p>
              <a:r>
                <a:rPr lang="en-US" sz="2000" dirty="0">
                  <a:latin typeface="+mn-lt"/>
                  <a:cs typeface="Times New Roman" pitchFamily="18" charset="0"/>
                </a:rPr>
                <a:t>internal motivation</a:t>
              </a:r>
            </a:p>
            <a:p>
              <a:r>
                <a:rPr lang="en-US" sz="2000" dirty="0">
                  <a:latin typeface="+mn-lt"/>
                  <a:cs typeface="Times New Roman" pitchFamily="18" charset="0"/>
                </a:rPr>
                <a:t>no stress</a:t>
              </a:r>
            </a:p>
            <a:p>
              <a:r>
                <a:rPr lang="en-US" sz="2000" dirty="0">
                  <a:latin typeface="+mn-lt"/>
                  <a:cs typeface="Times New Roman" pitchFamily="18" charset="0"/>
                </a:rPr>
                <a:t>opportunity thinking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1566863" y="3649663"/>
              <a:ext cx="7937" cy="82867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"/>
            <p:cNvSpPr>
              <a:spLocks noChangeArrowheads="1"/>
            </p:cNvSpPr>
            <p:nvPr/>
          </p:nvSpPr>
          <p:spPr bwMode="auto">
            <a:xfrm>
              <a:off x="152400" y="3779838"/>
              <a:ext cx="14077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Times New Roman" pitchFamily="18" charset="0"/>
                </a:rPr>
                <a:t>widening</a:t>
              </a:r>
            </a:p>
            <a:p>
              <a:pPr algn="ctr"/>
              <a:r>
                <a:rPr lang="en-US" sz="1600" dirty="0">
                  <a:cs typeface="Times New Roman" pitchFamily="18" charset="0"/>
                </a:rPr>
                <a:t>the bandwidth</a:t>
              </a:r>
              <a:endParaRPr lang="en-GB" sz="16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73800" y="1413319"/>
            <a:ext cx="3048000" cy="2396681"/>
            <a:chOff x="6273800" y="1413319"/>
            <a:chExt cx="3048000" cy="2396681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8763000" y="1413319"/>
              <a:ext cx="0" cy="105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30"/>
            <p:cNvSpPr txBox="1">
              <a:spLocks noChangeArrowheads="1"/>
            </p:cNvSpPr>
            <p:nvPr/>
          </p:nvSpPr>
          <p:spPr bwMode="auto">
            <a:xfrm>
              <a:off x="6273800" y="2352675"/>
              <a:ext cx="304800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en-US" sz="2000" dirty="0">
                  <a:latin typeface="+mn-lt"/>
                  <a:cs typeface="Times New Roman" pitchFamily="18" charset="0"/>
                </a:rPr>
                <a:t>rule pressure</a:t>
              </a:r>
            </a:p>
            <a:p>
              <a:pPr algn="r"/>
              <a:r>
                <a:rPr lang="en-US" sz="2000" dirty="0">
                  <a:latin typeface="+mn-lt"/>
                  <a:cs typeface="Times New Roman" pitchFamily="18" charset="0"/>
                </a:rPr>
                <a:t>external motivation</a:t>
              </a:r>
            </a:p>
            <a:p>
              <a:pPr algn="r"/>
              <a:r>
                <a:rPr lang="en-US" sz="2000" dirty="0">
                  <a:latin typeface="+mn-lt"/>
                  <a:cs typeface="Times New Roman" pitchFamily="18" charset="0"/>
                </a:rPr>
                <a:t>stress</a:t>
              </a:r>
            </a:p>
            <a:p>
              <a:pPr algn="r"/>
              <a:r>
                <a:rPr lang="en-US" sz="2000" dirty="0">
                  <a:latin typeface="+mn-lt"/>
                  <a:cs typeface="Times New Roman" pitchFamily="18" charset="0"/>
                </a:rPr>
                <a:t>survival thinking</a:t>
              </a:r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7382053" y="1548825"/>
              <a:ext cx="14077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cs typeface="Times New Roman" pitchFamily="18" charset="0"/>
                </a:rPr>
                <a:t>narrowing</a:t>
              </a:r>
            </a:p>
            <a:p>
              <a:pPr algn="ctr"/>
              <a:r>
                <a:rPr lang="en-US" sz="1600" dirty="0">
                  <a:cs typeface="Times New Roman" pitchFamily="18" charset="0"/>
                </a:rPr>
                <a:t>the bandwidth</a:t>
              </a:r>
              <a:endParaRPr lang="en-GB" sz="1600" dirty="0"/>
            </a:p>
          </p:txBody>
        </p: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343400" y="3366976"/>
            <a:ext cx="21107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Creative Sigmoid and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bandwidth of behavioral variability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5" descr="http://image.winzip.com/mac/en/images/icon-features-z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5" y="4730750"/>
            <a:ext cx="1266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 rot="16200000">
            <a:off x="-2500700" y="3290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http://image.winzip.com/mac/en/images/icon-features-zip.png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43000" y="4724400"/>
            <a:ext cx="1256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Decompress:</a:t>
            </a:r>
          </a:p>
          <a:p>
            <a:r>
              <a:rPr lang="en-US" sz="1400" dirty="0" smtClean="0"/>
              <a:t>out-of-the-box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473611" y="333152"/>
            <a:ext cx="1091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C</a:t>
            </a:r>
            <a:r>
              <a:rPr lang="en-US" sz="1400" dirty="0" smtClean="0"/>
              <a:t>ompress:</a:t>
            </a:r>
          </a:p>
          <a:p>
            <a:pPr algn="r"/>
            <a:r>
              <a:rPr lang="en-US" sz="1400" dirty="0" smtClean="0"/>
              <a:t>into-the-box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 rot="5400000">
            <a:off x="7047384" y="331358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http://www.veryicon.com/icon/png/System/Crystal%20Clear/App%20wood%20box.png</a:t>
            </a:r>
          </a:p>
        </p:txBody>
      </p:sp>
      <p:sp>
        <p:nvSpPr>
          <p:cNvPr id="72" name="Rectangle 71"/>
          <p:cNvSpPr/>
          <p:nvPr/>
        </p:nvSpPr>
        <p:spPr>
          <a:xfrm rot="5400000">
            <a:off x="7202016" y="331358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http://thumb1.shutterstock.com/photos/thumb_large/164575/164575,1328269251,2.jpg</a:t>
            </a:r>
          </a:p>
        </p:txBody>
      </p:sp>
      <p:grpSp>
        <p:nvGrpSpPr>
          <p:cNvPr id="73" name="Group 72"/>
          <p:cNvGrpSpPr/>
          <p:nvPr/>
        </p:nvGrpSpPr>
        <p:grpSpPr>
          <a:xfrm flipH="1">
            <a:off x="7467600" y="118728"/>
            <a:ext cx="1699293" cy="1428750"/>
            <a:chOff x="4688960" y="2081102"/>
            <a:chExt cx="1699293" cy="1428750"/>
          </a:xfrm>
        </p:grpSpPr>
        <p:pic>
          <p:nvPicPr>
            <p:cNvPr id="74" name="Picture 7" descr="http://www.veryicon.com/icon/png/System/Crystal%20Clear/App%20wood%20bo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686" y="2302124"/>
              <a:ext cx="1047165" cy="10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9" descr="http://thumb1.shutterstock.com/photos/thumb_large/164575/164575,1328269251,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000" b="96667" l="5988" r="85030">
                          <a14:foregroundMark x1="32934" y1="22000" x2="32934" y2="22000"/>
                          <a14:foregroundMark x1="11976" y1="64667" x2="11976" y2="64667"/>
                          <a14:foregroundMark x1="11377" y1="32000" x2="11377" y2="32000"/>
                          <a14:foregroundMark x1="14371" y1="29333" x2="14371" y2="29333"/>
                          <a14:foregroundMark x1="13772" y1="36667" x2="13772" y2="36667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60" y="2081102"/>
              <a:ext cx="159067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" descr="http://www.veryicon.com/icon/png/System/Crystal%20Clear/App%20wood%20box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/>
            <a:stretch/>
          </p:blipFill>
          <p:spPr bwMode="auto">
            <a:xfrm>
              <a:off x="5341088" y="2823758"/>
              <a:ext cx="1047165" cy="52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432" y="962025"/>
            <a:ext cx="134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-992372" y="5358825"/>
            <a:ext cx="404037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Creativity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vision of novel contexts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295400" y="4292025"/>
            <a:ext cx="404037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Intelligence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learned adaptation, understanding of contexts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08028" y="3124200"/>
            <a:ext cx="404037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Language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exchange within species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895600" y="2064603"/>
            <a:ext cx="40403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learned behavior, information storage outside genome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60628" y="997803"/>
            <a:ext cx="40403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Instinct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inherited behavior, information storage in genome only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72200" y="304800"/>
            <a:ext cx="404037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Autonomous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control of vegetative functions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255" y="3832792"/>
            <a:ext cx="1357370" cy="12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790" y="882650"/>
            <a:ext cx="1327093" cy="12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807834"/>
            <a:ext cx="1347277" cy="13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630" y="1347560"/>
            <a:ext cx="1347277" cy="13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686" y="770787"/>
            <a:ext cx="1317001" cy="13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14" y="4290218"/>
            <a:ext cx="1332139" cy="138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232" y="2155371"/>
            <a:ext cx="1256450" cy="123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99164"/>
            <a:ext cx="1327093" cy="129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87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127</Words>
  <Application>Microsoft Office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SD5959   Psychology of Design II    Class 2D:   PUTTING PERSONALITIES  ON THE CURVE</vt:lpstr>
      <vt:lpstr>Slide 2</vt:lpstr>
      <vt:lpstr>Slide 3</vt:lpstr>
      <vt:lpstr>Questions?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Hoorn</dc:creator>
  <cp:lastModifiedBy>Graham</cp:lastModifiedBy>
  <cp:revision>223</cp:revision>
  <dcterms:created xsi:type="dcterms:W3CDTF">2018-02-06T14:34:37Z</dcterms:created>
  <dcterms:modified xsi:type="dcterms:W3CDTF">2019-01-23T04:17:56Z</dcterms:modified>
</cp:coreProperties>
</file>