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94" r:id="rId3"/>
    <p:sldId id="297" r:id="rId4"/>
    <p:sldId id="386" r:id="rId5"/>
    <p:sldId id="368" r:id="rId6"/>
    <p:sldId id="367" r:id="rId7"/>
    <p:sldId id="341" r:id="rId8"/>
    <p:sldId id="369" r:id="rId9"/>
    <p:sldId id="349" r:id="rId10"/>
    <p:sldId id="34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9735B1-7282-48DA-9465-4EDD79E90AAC}" type="datetimeFigureOut">
              <a:rPr lang="en-US" smtClean="0"/>
              <a:pPr/>
              <a:t>2019-02-10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pic>
        <p:nvPicPr>
          <p:cNvPr id="9" name="Picture 2" descr="http://www.polyu.edu.hk/cpa/polyu/templates/polyu/images/logo_polyu.gif"/>
          <p:cNvPicPr>
            <a:picLocks noChangeAspect="1" noChangeArrowheads="1"/>
          </p:cNvPicPr>
          <p:nvPr userDrawn="1"/>
        </p:nvPicPr>
        <p:blipFill>
          <a:blip r:embed="rId2" cstate="print"/>
          <a:srcRect/>
          <a:stretch>
            <a:fillRect/>
          </a:stretch>
        </p:blipFill>
        <p:spPr bwMode="auto">
          <a:xfrm>
            <a:off x="3581400" y="6324600"/>
            <a:ext cx="2022476" cy="466726"/>
          </a:xfrm>
          <a:prstGeom prst="rect">
            <a:avLst/>
          </a:prstGeom>
          <a:noFill/>
        </p:spPr>
      </p:pic>
    </p:spTree>
    <p:extLst>
      <p:ext uri="{BB962C8B-B14F-4D97-AF65-F5344CB8AC3E}">
        <p14:creationId xmlns="" xmlns:p14="http://schemas.microsoft.com/office/powerpoint/2010/main" val="3692087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9735B1-7282-48DA-9465-4EDD79E90AAC}" type="datetimeFigureOut">
              <a:rPr lang="en-US" smtClean="0"/>
              <a:pPr/>
              <a:t>2019-02-10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451871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9735B1-7282-48DA-9465-4EDD79E90AAC}" type="datetimeFigureOut">
              <a:rPr lang="en-US" smtClean="0"/>
              <a:pPr/>
              <a:t>2019-02-10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2462479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400"/>
            </a:lvl2pPr>
            <a:lvl3pPr>
              <a:defRPr sz="2400"/>
            </a:lvl3pPr>
            <a:lvl4pPr>
              <a:defRPr sz="2400"/>
            </a:lvl4pPr>
            <a:lvl5pPr>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29735B1-7282-48DA-9465-4EDD79E90AAC}" type="datetimeFigureOut">
              <a:rPr lang="en-US" smtClean="0"/>
              <a:pPr/>
              <a:t>2019-02-10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pic>
        <p:nvPicPr>
          <p:cNvPr id="8" name="Picture 2" descr="http://www.polyu.edu.hk/cpa/polyu/templates/polyu/images/logo_polyu.gif"/>
          <p:cNvPicPr>
            <a:picLocks noChangeAspect="1" noChangeArrowheads="1"/>
          </p:cNvPicPr>
          <p:nvPr userDrawn="1"/>
        </p:nvPicPr>
        <p:blipFill>
          <a:blip r:embed="rId2" cstate="print"/>
          <a:srcRect/>
          <a:stretch>
            <a:fillRect/>
          </a:stretch>
        </p:blipFill>
        <p:spPr bwMode="auto">
          <a:xfrm>
            <a:off x="3581400" y="6324600"/>
            <a:ext cx="2022476" cy="466726"/>
          </a:xfrm>
          <a:prstGeom prst="rect">
            <a:avLst/>
          </a:prstGeom>
          <a:noFill/>
        </p:spPr>
      </p:pic>
    </p:spTree>
    <p:extLst>
      <p:ext uri="{BB962C8B-B14F-4D97-AF65-F5344CB8AC3E}">
        <p14:creationId xmlns="" xmlns:p14="http://schemas.microsoft.com/office/powerpoint/2010/main" val="2836063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9735B1-7282-48DA-9465-4EDD79E90AAC}" type="datetimeFigureOut">
              <a:rPr lang="en-US" smtClean="0"/>
              <a:pPr/>
              <a:t>2019-02-10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2852145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9735B1-7282-48DA-9465-4EDD79E90AAC}" type="datetimeFigureOut">
              <a:rPr lang="en-US" smtClean="0"/>
              <a:pPr/>
              <a:t>2019-02-10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4081010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9735B1-7282-48DA-9465-4EDD79E90AAC}" type="datetimeFigureOut">
              <a:rPr lang="en-US" smtClean="0"/>
              <a:pPr/>
              <a:t>2019-02-10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612487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9735B1-7282-48DA-9465-4EDD79E90AAC}" type="datetimeFigureOut">
              <a:rPr lang="en-US" smtClean="0"/>
              <a:pPr/>
              <a:t>2019-02-10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4056970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9735B1-7282-48DA-9465-4EDD79E90AAC}" type="datetimeFigureOut">
              <a:rPr lang="en-US" smtClean="0"/>
              <a:pPr/>
              <a:t>2019-02-10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3662278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9735B1-7282-48DA-9465-4EDD79E90AAC}" type="datetimeFigureOut">
              <a:rPr lang="en-US" smtClean="0"/>
              <a:pPr/>
              <a:t>2019-02-10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2296109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9735B1-7282-48DA-9465-4EDD79E90AAC}" type="datetimeFigureOut">
              <a:rPr lang="en-US" smtClean="0"/>
              <a:pPr/>
              <a:t>2019-02-10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1621835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9735B1-7282-48DA-9465-4EDD79E90AAC}" type="datetimeFigureOut">
              <a:rPr lang="en-US" smtClean="0"/>
              <a:pPr/>
              <a:t>2019-02-10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2F5A1-AD0E-4C6D-9194-AEE49E2FA91C}" type="slidenum">
              <a:rPr lang="en-US" smtClean="0"/>
              <a:pPr/>
              <a:t>‹#›</a:t>
            </a:fld>
            <a:endParaRPr lang="en-US"/>
          </a:p>
        </p:txBody>
      </p:sp>
      <p:sp>
        <p:nvSpPr>
          <p:cNvPr id="7" name="Title 1"/>
          <p:cNvSpPr txBox="1">
            <a:spLocks/>
          </p:cNvSpPr>
          <p:nvPr userDrawn="1"/>
        </p:nvSpPr>
        <p:spPr>
          <a:xfrm>
            <a:off x="0" y="0"/>
            <a:ext cx="9144000" cy="3048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000" b="0" i="0" u="none" strike="noStrike" kern="1200" cap="none" spc="0" normalizeH="0" baseline="0" noProof="0" dirty="0" smtClean="0">
                <a:ln>
                  <a:noFill/>
                </a:ln>
                <a:solidFill>
                  <a:schemeClr val="tx1"/>
                </a:solidFill>
                <a:effectLst/>
                <a:uLnTx/>
                <a:uFillTx/>
                <a:latin typeface="+mj-lt"/>
                <a:ea typeface="+mj-ea"/>
                <a:cs typeface="+mj-cs"/>
              </a:rPr>
              <a:t>SD5953:  Successful Project Management –  Project Dangers</a:t>
            </a:r>
          </a:p>
        </p:txBody>
      </p:sp>
    </p:spTree>
    <p:extLst>
      <p:ext uri="{BB962C8B-B14F-4D97-AF65-F5344CB8AC3E}">
        <p14:creationId xmlns="" xmlns:p14="http://schemas.microsoft.com/office/powerpoint/2010/main" val="3463976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0"/>
            <a:ext cx="9144000" cy="3676651"/>
          </a:xfrm>
          <a:solidFill>
            <a:schemeClr val="bg1"/>
          </a:solidFill>
        </p:spPr>
        <p:txBody>
          <a:bodyPr>
            <a:normAutofit/>
          </a:bodyPr>
          <a:lstStyle/>
          <a:p>
            <a:r>
              <a:rPr lang="en-US" sz="4000" dirty="0" smtClean="0"/>
              <a:t>SD5953</a:t>
            </a:r>
            <a:br>
              <a:rPr lang="en-US" sz="4000" dirty="0" smtClean="0"/>
            </a:br>
            <a:r>
              <a:rPr lang="en-US" sz="4000" dirty="0" smtClean="0"/>
              <a:t> </a:t>
            </a:r>
            <a:br>
              <a:rPr lang="en-US" sz="4000" dirty="0" smtClean="0"/>
            </a:br>
            <a:r>
              <a:rPr lang="en-US" sz="4000" dirty="0" smtClean="0"/>
              <a:t>Successful Project Management</a:t>
            </a:r>
            <a:br>
              <a:rPr lang="en-US" sz="4000" dirty="0" smtClean="0"/>
            </a:br>
            <a:r>
              <a:rPr lang="en-US" sz="4000" dirty="0" smtClean="0"/>
              <a:t> </a:t>
            </a:r>
            <a:br>
              <a:rPr lang="en-US" sz="4000" dirty="0" smtClean="0"/>
            </a:br>
            <a:r>
              <a:rPr lang="en-US" sz="4000" b="1" dirty="0" smtClean="0">
                <a:solidFill>
                  <a:srgbClr val="FF0000"/>
                </a:solidFill>
              </a:rPr>
              <a:t>PROJECT DANGERS</a:t>
            </a:r>
            <a:endParaRPr lang="en-US" sz="4000" b="1" dirty="0">
              <a:solidFill>
                <a:srgbClr val="FF0000"/>
              </a:solidFill>
            </a:endParaRPr>
          </a:p>
        </p:txBody>
      </p:sp>
      <p:sp>
        <p:nvSpPr>
          <p:cNvPr id="5" name="Subtitle 4"/>
          <p:cNvSpPr>
            <a:spLocks noGrp="1"/>
          </p:cNvSpPr>
          <p:nvPr>
            <p:ph type="subTitle" idx="1"/>
          </p:nvPr>
        </p:nvSpPr>
        <p:spPr>
          <a:xfrm>
            <a:off x="0" y="4114800"/>
            <a:ext cx="9144000" cy="1371600"/>
          </a:xfrm>
        </p:spPr>
        <p:txBody>
          <a:bodyPr/>
          <a:lstStyle/>
          <a:p>
            <a:r>
              <a:rPr lang="en-US" dirty="0" smtClean="0"/>
              <a:t>School of Design</a:t>
            </a:r>
          </a:p>
          <a:p>
            <a:r>
              <a:rPr lang="en-US" dirty="0" smtClean="0"/>
              <a:t>The Polytechnic University of Hong Kong</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Thank You</a:t>
            </a:r>
            <a:endParaRPr lang="en-US" dirty="0"/>
          </a:p>
        </p:txBody>
      </p:sp>
      <p:sp>
        <p:nvSpPr>
          <p:cNvPr id="4" name="Subtitle 3"/>
          <p:cNvSpPr>
            <a:spLocks noGrp="1"/>
          </p:cNvSpPr>
          <p:nvPr>
            <p:ph type="subTitle" idx="1"/>
          </p:nvPr>
        </p:nvSpPr>
        <p:spPr/>
        <p:txBody>
          <a:bodyPr/>
          <a:lstStyle/>
          <a:p>
            <a:endParaRPr lang="en-US" dirty="0"/>
          </a:p>
        </p:txBody>
      </p:sp>
    </p:spTree>
    <p:extLst>
      <p:ext uri="{BB962C8B-B14F-4D97-AF65-F5344CB8AC3E}">
        <p14:creationId xmlns="" xmlns:p14="http://schemas.microsoft.com/office/powerpoint/2010/main" val="21144130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19200" y="2057400"/>
            <a:ext cx="6781800" cy="2743200"/>
          </a:xfrm>
          <a:prstGeom prst="rect">
            <a:avLst/>
          </a:prstGeom>
          <a:ln w="25400">
            <a:solidFill>
              <a:schemeClr val="tx1"/>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rgbClr val="FF0000"/>
                </a:solidFill>
              </a:rPr>
              <a:t>IMPORTANT</a:t>
            </a:r>
          </a:p>
          <a:p>
            <a:endParaRPr lang="en-US" sz="3600" b="1" dirty="0" smtClean="0">
              <a:solidFill>
                <a:srgbClr val="FF0000"/>
              </a:solidFill>
            </a:endParaRPr>
          </a:p>
          <a:p>
            <a:r>
              <a:rPr lang="en-US" sz="3600" dirty="0" smtClean="0"/>
              <a:t>Please sit with the members </a:t>
            </a:r>
          </a:p>
          <a:p>
            <a:r>
              <a:rPr lang="en-US" sz="3600" dirty="0" smtClean="0"/>
              <a:t>of your final group project</a:t>
            </a:r>
          </a:p>
          <a:p>
            <a:endParaRPr lang="en-US" sz="3600" dirty="0"/>
          </a:p>
        </p:txBody>
      </p:sp>
    </p:spTree>
    <p:extLst>
      <p:ext uri="{BB962C8B-B14F-4D97-AF65-F5344CB8AC3E}">
        <p14:creationId xmlns:p14="http://schemas.microsoft.com/office/powerpoint/2010/main" xmlns="" val="38222122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267200"/>
            <a:ext cx="9144000" cy="1828800"/>
          </a:xfrm>
        </p:spPr>
        <p:txBody>
          <a:bodyPr>
            <a:noAutofit/>
          </a:bodyPr>
          <a:lstStyle/>
          <a:p>
            <a:endParaRPr lang="en-US" sz="900" dirty="0" smtClean="0">
              <a:solidFill>
                <a:schemeClr val="tx1"/>
              </a:solidFill>
            </a:endParaRPr>
          </a:p>
          <a:p>
            <a:r>
              <a:rPr lang="en-US" dirty="0" smtClean="0">
                <a:solidFill>
                  <a:schemeClr val="tx1"/>
                </a:solidFill>
              </a:rPr>
              <a:t>polyusd5953@gmail.com</a:t>
            </a:r>
          </a:p>
        </p:txBody>
      </p:sp>
      <p:sp>
        <p:nvSpPr>
          <p:cNvPr id="5" name="Title 1"/>
          <p:cNvSpPr txBox="1">
            <a:spLocks/>
          </p:cNvSpPr>
          <p:nvPr/>
        </p:nvSpPr>
        <p:spPr>
          <a:xfrm>
            <a:off x="457200" y="5334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Graham Leach, Instructor</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grpSp>
        <p:nvGrpSpPr>
          <p:cNvPr id="2" name="Group 6"/>
          <p:cNvGrpSpPr/>
          <p:nvPr/>
        </p:nvGrpSpPr>
        <p:grpSpPr>
          <a:xfrm>
            <a:off x="3352800" y="1600198"/>
            <a:ext cx="2514600" cy="2743202"/>
            <a:chOff x="1295400" y="2342354"/>
            <a:chExt cx="2514600" cy="2743202"/>
          </a:xfrm>
        </p:grpSpPr>
        <p:pic>
          <p:nvPicPr>
            <p:cNvPr id="4" name="Content Placeholder 4" descr="GrahamLeachProfilePicLarge.png"/>
            <p:cNvPicPr>
              <a:picLocks noChangeAspect="1"/>
            </p:cNvPicPr>
            <p:nvPr/>
          </p:nvPicPr>
          <p:blipFill>
            <a:blip r:embed="rId2" cstate="print"/>
            <a:stretch>
              <a:fillRect/>
            </a:stretch>
          </p:blipFill>
          <p:spPr>
            <a:xfrm>
              <a:off x="1371599" y="2342354"/>
              <a:ext cx="2286001" cy="2286001"/>
            </a:xfrm>
            <a:prstGeom prst="rect">
              <a:avLst/>
            </a:prstGeom>
          </p:spPr>
        </p:pic>
        <p:sp>
          <p:nvSpPr>
            <p:cNvPr id="6" name="Content Placeholder 3"/>
            <p:cNvSpPr txBox="1">
              <a:spLocks/>
            </p:cNvSpPr>
            <p:nvPr/>
          </p:nvSpPr>
          <p:spPr>
            <a:xfrm>
              <a:off x="1295400" y="4628357"/>
              <a:ext cx="2514600" cy="457199"/>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b="1" i="0" u="none" strike="noStrike" kern="1200" cap="none" spc="0" normalizeH="0" baseline="0" noProof="0" dirty="0" smtClean="0">
                  <a:ln>
                    <a:noFill/>
                  </a:ln>
                  <a:solidFill>
                    <a:schemeClr val="tx1"/>
                  </a:solidFill>
                  <a:effectLst/>
                  <a:uLnTx/>
                  <a:uFillTx/>
                  <a:latin typeface="+mn-lt"/>
                  <a:ea typeface="+mn-ea"/>
                  <a:cs typeface="+mn-cs"/>
                </a:rPr>
                <a:t>www.graham-leach.com</a:t>
              </a:r>
              <a:endParaRPr kumimoji="0" lang="en-US" b="1" i="0" u="none" strike="noStrike" kern="1200" cap="none" spc="0" normalizeH="0" baseline="0" noProof="0" dirty="0">
                <a:ln>
                  <a:noFill/>
                </a:ln>
                <a:solidFill>
                  <a:schemeClr val="tx1"/>
                </a:solidFill>
                <a:effectLst/>
                <a:uLnTx/>
                <a:uFillTx/>
                <a:latin typeface="+mn-lt"/>
                <a:ea typeface="+mn-ea"/>
                <a:cs typeface="+mn-cs"/>
              </a:endParaRPr>
            </a:p>
          </p:txBody>
        </p:sp>
      </p:grpSp>
    </p:spTree>
    <p:extLst>
      <p:ext uri="{BB962C8B-B14F-4D97-AF65-F5344CB8AC3E}">
        <p14:creationId xmlns:p14="http://schemas.microsoft.com/office/powerpoint/2010/main" xmlns="" val="38222122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Project Management Dangers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r>
              <a:rPr lang="en-US" dirty="0" smtClean="0"/>
              <a:t>Losing Perspective</a:t>
            </a:r>
            <a:endParaRPr lang="en-US" dirty="0"/>
          </a:p>
        </p:txBody>
      </p:sp>
      <p:sp>
        <p:nvSpPr>
          <p:cNvPr id="3" name="Content Placeholder 2"/>
          <p:cNvSpPr>
            <a:spLocks noGrp="1"/>
          </p:cNvSpPr>
          <p:nvPr>
            <p:ph idx="1"/>
          </p:nvPr>
        </p:nvSpPr>
        <p:spPr/>
        <p:txBody>
          <a:bodyPr>
            <a:normAutofit/>
          </a:bodyPr>
          <a:lstStyle/>
          <a:p>
            <a:pPr algn="just"/>
            <a:r>
              <a:rPr lang="en-US" dirty="0" smtClean="0"/>
              <a:t>Thinking about activities is much easier than thinking about the outcomes the activities are pursuing.  It is easy to lose perspective when you fall behind, or fall in too deep.</a:t>
            </a:r>
          </a:p>
          <a:p>
            <a:pPr algn="just"/>
            <a:endParaRPr lang="en-US" dirty="0" smtClean="0"/>
          </a:p>
          <a:p>
            <a:pPr algn="just"/>
            <a:r>
              <a:rPr lang="en-US" dirty="0" smtClean="0"/>
              <a:t>When losing perspective, the PM receives an assignment, and only thinks about the first thing that needs doing.  They only think about the next step only when they come to it.  </a:t>
            </a:r>
          </a:p>
          <a:p>
            <a:pPr algn="just"/>
            <a:endParaRPr lang="en-US" dirty="0" smtClean="0"/>
          </a:p>
          <a:p>
            <a:pPr algn="just"/>
            <a:r>
              <a:rPr lang="en-US" dirty="0" smtClean="0"/>
              <a:t>Losing perspective has ruined countless projects because it wastes resources and frustrates project team members with continuously changing tasks, goals and assignments.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r>
              <a:rPr lang="en-US" dirty="0" smtClean="0"/>
              <a:t>Scope Creep</a:t>
            </a:r>
            <a:endParaRPr lang="en-US" dirty="0"/>
          </a:p>
        </p:txBody>
      </p:sp>
      <p:sp>
        <p:nvSpPr>
          <p:cNvPr id="3" name="Content Placeholder 2"/>
          <p:cNvSpPr>
            <a:spLocks noGrp="1"/>
          </p:cNvSpPr>
          <p:nvPr>
            <p:ph idx="1"/>
          </p:nvPr>
        </p:nvSpPr>
        <p:spPr/>
        <p:txBody>
          <a:bodyPr>
            <a:normAutofit/>
          </a:bodyPr>
          <a:lstStyle/>
          <a:p>
            <a:pPr algn="just"/>
            <a:r>
              <a:rPr lang="en-US" dirty="0" smtClean="0"/>
              <a:t>At the outset, clearly outline the deliverables of the project with the Customer in terms of business objective(s) that they want the project to accomplish. </a:t>
            </a:r>
          </a:p>
          <a:p>
            <a:pPr algn="just"/>
            <a:endParaRPr lang="en-US" dirty="0" smtClean="0"/>
          </a:p>
          <a:p>
            <a:pPr algn="just"/>
            <a:r>
              <a:rPr lang="en-US" dirty="0" smtClean="0"/>
              <a:t>The Customer must tell you how the project will be judged and measured, otherwise you run the risk of Scope Creep.</a:t>
            </a:r>
          </a:p>
          <a:p>
            <a:pPr algn="just"/>
            <a:endParaRPr lang="en-US" dirty="0" smtClean="0"/>
          </a:p>
          <a:p>
            <a:pPr algn="just"/>
            <a:r>
              <a:rPr lang="en-US" dirty="0" smtClean="0"/>
              <a:t>Being this explicit at the beginning may cause discussion and disagreement, but it is far better to work through this before you start work rather than discovering “surprise” measures of success when you thought you were almost done.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Pressure</a:t>
            </a:r>
            <a:endParaRPr lang="en-US" dirty="0"/>
          </a:p>
        </p:txBody>
      </p:sp>
      <p:sp>
        <p:nvSpPr>
          <p:cNvPr id="3" name="Content Placeholder 2"/>
          <p:cNvSpPr>
            <a:spLocks noGrp="1"/>
          </p:cNvSpPr>
          <p:nvPr>
            <p:ph idx="1"/>
          </p:nvPr>
        </p:nvSpPr>
        <p:spPr>
          <a:xfrm>
            <a:off x="228600" y="1600200"/>
            <a:ext cx="8686800" cy="4495800"/>
          </a:xfrm>
        </p:spPr>
        <p:txBody>
          <a:bodyPr>
            <a:normAutofit/>
          </a:bodyPr>
          <a:lstStyle/>
          <a:p>
            <a:pPr algn="just"/>
            <a:r>
              <a:rPr lang="en-US" dirty="0" smtClean="0"/>
              <a:t>The Executives </a:t>
            </a:r>
            <a:r>
              <a:rPr lang="en-US" dirty="0"/>
              <a:t>or </a:t>
            </a:r>
            <a:r>
              <a:rPr lang="en-US" dirty="0" smtClean="0"/>
              <a:t>customer in question has just finished telling you what they want, along with a few desired features. Their next statement is inevitably “How soon can I have it?”</a:t>
            </a:r>
          </a:p>
          <a:p>
            <a:pPr algn="just"/>
            <a:endParaRPr lang="en-US" dirty="0"/>
          </a:p>
          <a:p>
            <a:pPr algn="just"/>
            <a:r>
              <a:rPr lang="en-US" dirty="0" smtClean="0"/>
              <a:t>Remember, to maintain project focus, you need to be able to drive the projects </a:t>
            </a:r>
            <a:r>
              <a:rPr lang="en-US" dirty="0"/>
              <a:t>from </a:t>
            </a:r>
            <a:r>
              <a:rPr lang="en-US" dirty="0" smtClean="0"/>
              <a:t>a mutually agreed, unambiguous, quantifiable Scope defined by Measures of Success (MOS).</a:t>
            </a:r>
          </a:p>
          <a:p>
            <a:pPr algn="just"/>
            <a:endParaRPr lang="en-US" dirty="0" smtClean="0"/>
          </a:p>
          <a:p>
            <a:pPr algn="just"/>
            <a:r>
              <a:rPr lang="en-US" dirty="0" smtClean="0"/>
              <a:t>Resist the pressure to make a commitment at this stage! You need to really map things out, generate accord and develop buy-in.</a:t>
            </a:r>
          </a:p>
        </p:txBody>
      </p:sp>
    </p:spTree>
    <p:extLst>
      <p:ext uri="{BB962C8B-B14F-4D97-AF65-F5344CB8AC3E}">
        <p14:creationId xmlns="" xmlns:p14="http://schemas.microsoft.com/office/powerpoint/2010/main" val="22554812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r>
              <a:rPr lang="en-US" dirty="0" smtClean="0"/>
              <a:t>Politics</a:t>
            </a:r>
            <a:endParaRPr lang="en-US" dirty="0"/>
          </a:p>
        </p:txBody>
      </p:sp>
      <p:sp>
        <p:nvSpPr>
          <p:cNvPr id="3" name="Content Placeholder 2"/>
          <p:cNvSpPr>
            <a:spLocks noGrp="1"/>
          </p:cNvSpPr>
          <p:nvPr>
            <p:ph idx="1"/>
          </p:nvPr>
        </p:nvSpPr>
        <p:spPr/>
        <p:txBody>
          <a:bodyPr>
            <a:normAutofit/>
          </a:bodyPr>
          <a:lstStyle/>
          <a:p>
            <a:pPr marL="225425" indent="-225425" algn="just"/>
            <a:r>
              <a:rPr lang="en-US" dirty="0" smtClean="0"/>
              <a:t>Ask for the resources you need and the authority to manage them during the charter process because your chances of getting some level of authority are far better in this stage than later on. </a:t>
            </a:r>
          </a:p>
          <a:p>
            <a:pPr marL="225425" indent="-225425" algn="just"/>
            <a:endParaRPr lang="en-US" dirty="0" smtClean="0"/>
          </a:p>
          <a:p>
            <a:pPr marL="225425" indent="-225425" algn="just"/>
            <a:r>
              <a:rPr lang="en-US" dirty="0" smtClean="0"/>
              <a:t>For example, you might say, “I need approximately 50 hours of Jill’s time during the next 60 days.  Is it possible to adjust her workload to make these hours available and also please tell her that I will be assigning her work within that period of time.  Also, I would like my evaluation of her work will be considered in her quarterly performance review.”</a:t>
            </a:r>
          </a:p>
          <a:p>
            <a:pPr marL="0" indent="0" algn="just">
              <a:buNone/>
            </a:pP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4" name="Subtitle 3"/>
          <p:cNvSpPr>
            <a:spLocks noGrp="1"/>
          </p:cNvSpPr>
          <p:nvPr>
            <p:ph type="subTitle" idx="1"/>
          </p:nvPr>
        </p:nvSpPr>
        <p:spPr/>
        <p:txBody>
          <a:bodyPr/>
          <a:lstStyle/>
          <a:p>
            <a:endParaRPr lang="en-US" dirty="0"/>
          </a:p>
        </p:txBody>
      </p:sp>
    </p:spTree>
    <p:extLst>
      <p:ext uri="{BB962C8B-B14F-4D97-AF65-F5344CB8AC3E}">
        <p14:creationId xmlns="" xmlns:p14="http://schemas.microsoft.com/office/powerpoint/2010/main" val="22845248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4031</TotalTime>
  <Words>424</Words>
  <Application>Microsoft Office PowerPoint</Application>
  <PresentationFormat>On-screen Show (4:3)</PresentationFormat>
  <Paragraphs>36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SD5953   Successful Project Management   PROJECT DANGERS</vt:lpstr>
      <vt:lpstr>Slide 2</vt:lpstr>
      <vt:lpstr>Slide 3</vt:lpstr>
      <vt:lpstr>Project Management Dangers</vt:lpstr>
      <vt:lpstr>Losing Perspective</vt:lpstr>
      <vt:lpstr>Scope Creep</vt:lpstr>
      <vt:lpstr>Pressure</vt:lpstr>
      <vt:lpstr>Politics</vt:lpstr>
      <vt:lpstr>Questions?</vt:lpstr>
      <vt:lpstr>Thank You</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Broad Brush Project Plan</dc:title>
  <dc:subject>SD5953 -  Successful Project Management</dc:subject>
  <dc:creator>Graham R. Leach</dc:creator>
  <cp:lastModifiedBy>Graham</cp:lastModifiedBy>
  <cp:revision>246</cp:revision>
  <dcterms:created xsi:type="dcterms:W3CDTF">2011-12-17T09:03:07Z</dcterms:created>
  <dcterms:modified xsi:type="dcterms:W3CDTF">2019-02-10T14:20:42Z</dcterms:modified>
</cp:coreProperties>
</file>