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3" r:id="rId2"/>
    <p:sldId id="294" r:id="rId3"/>
    <p:sldId id="297" r:id="rId4"/>
    <p:sldId id="397" r:id="rId5"/>
    <p:sldId id="398" r:id="rId6"/>
    <p:sldId id="335" r:id="rId7"/>
    <p:sldId id="396" r:id="rId8"/>
    <p:sldId id="386" r:id="rId9"/>
    <p:sldId id="387" r:id="rId10"/>
    <p:sldId id="334" r:id="rId11"/>
    <p:sldId id="362"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29735B1-7282-48DA-9465-4EDD79E90AAC}" type="datetimeFigureOut">
              <a:rPr lang="en-US" smtClean="0"/>
              <a:pPr/>
              <a:t>2019-02-18</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5C2F5A1-AD0E-4C6D-9194-AEE49E2FA91C}" type="slidenum">
              <a:rPr lang="en-US" smtClean="0"/>
              <a:pPr/>
              <a:t>‹#›</a:t>
            </a:fld>
            <a:endParaRPr lang="en-US"/>
          </a:p>
        </p:txBody>
      </p:sp>
    </p:spTree>
    <p:extLst>
      <p:ext uri="{BB962C8B-B14F-4D97-AF65-F5344CB8AC3E}">
        <p14:creationId xmlns:p14="http://schemas.microsoft.com/office/powerpoint/2010/main" xmlns="" val="3692087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9735B1-7282-48DA-9465-4EDD79E90AAC}" type="datetimeFigureOut">
              <a:rPr lang="en-US" smtClean="0"/>
              <a:pPr/>
              <a:t>2019-02-18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2F5A1-AD0E-4C6D-9194-AEE49E2FA91C}" type="slidenum">
              <a:rPr lang="en-US" smtClean="0"/>
              <a:pPr/>
              <a:t>‹#›</a:t>
            </a:fld>
            <a:endParaRPr lang="en-US"/>
          </a:p>
        </p:txBody>
      </p:sp>
    </p:spTree>
    <p:extLst>
      <p:ext uri="{BB962C8B-B14F-4D97-AF65-F5344CB8AC3E}">
        <p14:creationId xmlns:p14="http://schemas.microsoft.com/office/powerpoint/2010/main" xmlns="" val="451871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9735B1-7282-48DA-9465-4EDD79E90AAC}" type="datetimeFigureOut">
              <a:rPr lang="en-US" smtClean="0"/>
              <a:pPr/>
              <a:t>2019-02-18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2F5A1-AD0E-4C6D-9194-AEE49E2FA91C}" type="slidenum">
              <a:rPr lang="en-US" smtClean="0"/>
              <a:pPr/>
              <a:t>‹#›</a:t>
            </a:fld>
            <a:endParaRPr lang="en-US"/>
          </a:p>
        </p:txBody>
      </p:sp>
    </p:spTree>
    <p:extLst>
      <p:ext uri="{BB962C8B-B14F-4D97-AF65-F5344CB8AC3E}">
        <p14:creationId xmlns:p14="http://schemas.microsoft.com/office/powerpoint/2010/main" xmlns="" val="24624793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29735B1-7282-48DA-9465-4EDD79E90AAC}" type="datetimeFigureOut">
              <a:rPr lang="en-US" smtClean="0"/>
              <a:pPr/>
              <a:t>2019-02-18</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5C2F5A1-AD0E-4C6D-9194-AEE49E2FA91C}" type="slidenum">
              <a:rPr lang="en-US" smtClean="0"/>
              <a:pPr/>
              <a:t>‹#›</a:t>
            </a:fld>
            <a:endParaRPr lang="en-US"/>
          </a:p>
        </p:txBody>
      </p:sp>
    </p:spTree>
    <p:extLst>
      <p:ext uri="{BB962C8B-B14F-4D97-AF65-F5344CB8AC3E}">
        <p14:creationId xmlns:p14="http://schemas.microsoft.com/office/powerpoint/2010/main" xmlns="" val="2836063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9735B1-7282-48DA-9465-4EDD79E90AAC}" type="datetimeFigureOut">
              <a:rPr lang="en-US" smtClean="0"/>
              <a:pPr/>
              <a:t>2019-02-18</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5C2F5A1-AD0E-4C6D-9194-AEE49E2FA91C}" type="slidenum">
              <a:rPr lang="en-US" smtClean="0"/>
              <a:pPr/>
              <a:t>‹#›</a:t>
            </a:fld>
            <a:endParaRPr lang="en-US"/>
          </a:p>
        </p:txBody>
      </p:sp>
    </p:spTree>
    <p:extLst>
      <p:ext uri="{BB962C8B-B14F-4D97-AF65-F5344CB8AC3E}">
        <p14:creationId xmlns:p14="http://schemas.microsoft.com/office/powerpoint/2010/main" xmlns="" val="2852145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29735B1-7282-48DA-9465-4EDD79E90AAC}" type="datetimeFigureOut">
              <a:rPr lang="en-US" smtClean="0"/>
              <a:pPr/>
              <a:t>2019-02-18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C2F5A1-AD0E-4C6D-9194-AEE49E2FA91C}" type="slidenum">
              <a:rPr lang="en-US" smtClean="0"/>
              <a:pPr/>
              <a:t>‹#›</a:t>
            </a:fld>
            <a:endParaRPr lang="en-US"/>
          </a:p>
        </p:txBody>
      </p:sp>
    </p:spTree>
    <p:extLst>
      <p:ext uri="{BB962C8B-B14F-4D97-AF65-F5344CB8AC3E}">
        <p14:creationId xmlns:p14="http://schemas.microsoft.com/office/powerpoint/2010/main" xmlns="" val="4081010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29735B1-7282-48DA-9465-4EDD79E90AAC}" type="datetimeFigureOut">
              <a:rPr lang="en-US" smtClean="0"/>
              <a:pPr/>
              <a:t>2019-02-18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C2F5A1-AD0E-4C6D-9194-AEE49E2FA91C}" type="slidenum">
              <a:rPr lang="en-US" smtClean="0"/>
              <a:pPr/>
              <a:t>‹#›</a:t>
            </a:fld>
            <a:endParaRPr lang="en-US"/>
          </a:p>
        </p:txBody>
      </p:sp>
    </p:spTree>
    <p:extLst>
      <p:ext uri="{BB962C8B-B14F-4D97-AF65-F5344CB8AC3E}">
        <p14:creationId xmlns:p14="http://schemas.microsoft.com/office/powerpoint/2010/main" xmlns="" val="612487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29735B1-7282-48DA-9465-4EDD79E90AAC}" type="datetimeFigureOut">
              <a:rPr lang="en-US" smtClean="0"/>
              <a:pPr/>
              <a:t>2019-02-18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C2F5A1-AD0E-4C6D-9194-AEE49E2FA91C}" type="slidenum">
              <a:rPr lang="en-US" smtClean="0"/>
              <a:pPr/>
              <a:t>‹#›</a:t>
            </a:fld>
            <a:endParaRPr lang="en-US"/>
          </a:p>
        </p:txBody>
      </p:sp>
    </p:spTree>
    <p:extLst>
      <p:ext uri="{BB962C8B-B14F-4D97-AF65-F5344CB8AC3E}">
        <p14:creationId xmlns:p14="http://schemas.microsoft.com/office/powerpoint/2010/main" xmlns="" val="4056970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9735B1-7282-48DA-9465-4EDD79E90AAC}" type="datetimeFigureOut">
              <a:rPr lang="en-US" smtClean="0"/>
              <a:pPr/>
              <a:t>2019-02-18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C2F5A1-AD0E-4C6D-9194-AEE49E2FA91C}" type="slidenum">
              <a:rPr lang="en-US" smtClean="0"/>
              <a:pPr/>
              <a:t>‹#›</a:t>
            </a:fld>
            <a:endParaRPr lang="en-US"/>
          </a:p>
        </p:txBody>
      </p:sp>
    </p:spTree>
    <p:extLst>
      <p:ext uri="{BB962C8B-B14F-4D97-AF65-F5344CB8AC3E}">
        <p14:creationId xmlns:p14="http://schemas.microsoft.com/office/powerpoint/2010/main" xmlns="" val="3662278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9735B1-7282-48DA-9465-4EDD79E90AAC}" type="datetimeFigureOut">
              <a:rPr lang="en-US" smtClean="0"/>
              <a:pPr/>
              <a:t>2019-02-18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C2F5A1-AD0E-4C6D-9194-AEE49E2FA91C}" type="slidenum">
              <a:rPr lang="en-US" smtClean="0"/>
              <a:pPr/>
              <a:t>‹#›</a:t>
            </a:fld>
            <a:endParaRPr lang="en-US"/>
          </a:p>
        </p:txBody>
      </p:sp>
    </p:spTree>
    <p:extLst>
      <p:ext uri="{BB962C8B-B14F-4D97-AF65-F5344CB8AC3E}">
        <p14:creationId xmlns:p14="http://schemas.microsoft.com/office/powerpoint/2010/main" xmlns="" val="2296109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9735B1-7282-48DA-9465-4EDD79E90AAC}" type="datetimeFigureOut">
              <a:rPr lang="en-US" smtClean="0"/>
              <a:pPr/>
              <a:t>2019-02-18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C2F5A1-AD0E-4C6D-9194-AEE49E2FA91C}" type="slidenum">
              <a:rPr lang="en-US" smtClean="0"/>
              <a:pPr/>
              <a:t>‹#›</a:t>
            </a:fld>
            <a:endParaRPr lang="en-US"/>
          </a:p>
        </p:txBody>
      </p:sp>
    </p:spTree>
    <p:extLst>
      <p:ext uri="{BB962C8B-B14F-4D97-AF65-F5344CB8AC3E}">
        <p14:creationId xmlns:p14="http://schemas.microsoft.com/office/powerpoint/2010/main" xmlns="" val="1621835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9735B1-7282-48DA-9465-4EDD79E90AAC}" type="datetimeFigureOut">
              <a:rPr lang="en-US" smtClean="0"/>
              <a:pPr/>
              <a:t>2019-02-18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C2F5A1-AD0E-4C6D-9194-AEE49E2FA91C}" type="slidenum">
              <a:rPr lang="en-US" smtClean="0"/>
              <a:pPr/>
              <a:t>‹#›</a:t>
            </a:fld>
            <a:endParaRPr lang="en-US"/>
          </a:p>
        </p:txBody>
      </p:sp>
      <p:sp>
        <p:nvSpPr>
          <p:cNvPr id="7" name="Title 1"/>
          <p:cNvSpPr txBox="1">
            <a:spLocks/>
          </p:cNvSpPr>
          <p:nvPr userDrawn="1"/>
        </p:nvSpPr>
        <p:spPr>
          <a:xfrm>
            <a:off x="0" y="0"/>
            <a:ext cx="9144000" cy="3048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none" spc="0" normalizeH="0" baseline="0" noProof="0" dirty="0" smtClean="0">
                <a:ln>
                  <a:noFill/>
                </a:ln>
                <a:solidFill>
                  <a:schemeClr val="tx1"/>
                </a:solidFill>
                <a:effectLst/>
                <a:uLnTx/>
                <a:uFillTx/>
                <a:latin typeface="+mj-lt"/>
                <a:ea typeface="+mj-ea"/>
                <a:cs typeface="+mj-cs"/>
              </a:rPr>
              <a:t>SD5953:  Successful Project Management – REVIEW 3</a:t>
            </a:r>
            <a:endParaRPr kumimoji="0" lang="en-US" sz="2000" b="0" i="0" u="none" strike="noStrike" kern="1200" cap="none" spc="0" normalizeH="0" baseline="0" noProof="0" dirty="0">
              <a:ln>
                <a:noFill/>
              </a:ln>
              <a:solidFill>
                <a:schemeClr val="tx1"/>
              </a:solidFill>
              <a:effectLst/>
              <a:uLnTx/>
              <a:uFillTx/>
              <a:latin typeface="+mj-lt"/>
              <a:ea typeface="+mj-ea"/>
              <a:cs typeface="+mj-cs"/>
            </a:endParaRPr>
          </a:p>
        </p:txBody>
      </p:sp>
      <p:pic>
        <p:nvPicPr>
          <p:cNvPr id="8" name="Picture 2" descr="http://www.polyu.edu.hk/cpa/polyu/templates/polyu/images/logo_polyu.gif"/>
          <p:cNvPicPr>
            <a:picLocks noChangeAspect="1" noChangeArrowheads="1"/>
          </p:cNvPicPr>
          <p:nvPr userDrawn="1"/>
        </p:nvPicPr>
        <p:blipFill>
          <a:blip r:embed="rId13" cstate="print"/>
          <a:srcRect/>
          <a:stretch>
            <a:fillRect/>
          </a:stretch>
        </p:blipFill>
        <p:spPr bwMode="auto">
          <a:xfrm>
            <a:off x="3581400" y="6324600"/>
            <a:ext cx="2022476" cy="466726"/>
          </a:xfrm>
          <a:prstGeom prst="rect">
            <a:avLst/>
          </a:prstGeom>
          <a:noFill/>
        </p:spPr>
      </p:pic>
    </p:spTree>
    <p:extLst>
      <p:ext uri="{BB962C8B-B14F-4D97-AF65-F5344CB8AC3E}">
        <p14:creationId xmlns:p14="http://schemas.microsoft.com/office/powerpoint/2010/main" xmlns="" val="34639765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0" y="0"/>
            <a:ext cx="9144000" cy="3676651"/>
          </a:xfrm>
          <a:solidFill>
            <a:schemeClr val="bg1"/>
          </a:solidFill>
        </p:spPr>
        <p:txBody>
          <a:bodyPr>
            <a:normAutofit/>
          </a:bodyPr>
          <a:lstStyle/>
          <a:p>
            <a:r>
              <a:rPr lang="en-US" sz="4000" dirty="0" smtClean="0"/>
              <a:t>SD5953</a:t>
            </a:r>
            <a:br>
              <a:rPr lang="en-US" sz="4000" dirty="0" smtClean="0"/>
            </a:br>
            <a:r>
              <a:rPr lang="en-US" sz="4000" dirty="0" smtClean="0"/>
              <a:t> </a:t>
            </a:r>
            <a:br>
              <a:rPr lang="en-US" sz="4000" dirty="0" smtClean="0"/>
            </a:br>
            <a:r>
              <a:rPr lang="en-US" sz="4000" dirty="0" smtClean="0"/>
              <a:t>Successful Project Management</a:t>
            </a:r>
            <a:br>
              <a:rPr lang="en-US" sz="4000" dirty="0" smtClean="0"/>
            </a:br>
            <a:r>
              <a:rPr lang="en-US" sz="4000" dirty="0" smtClean="0"/>
              <a:t> </a:t>
            </a:r>
            <a:br>
              <a:rPr lang="en-US" sz="4000" dirty="0" smtClean="0"/>
            </a:br>
            <a:r>
              <a:rPr lang="en-US" sz="4000" b="1" dirty="0" smtClean="0">
                <a:solidFill>
                  <a:srgbClr val="FF0000"/>
                </a:solidFill>
              </a:rPr>
              <a:t>REVIEW 3</a:t>
            </a:r>
            <a:endParaRPr lang="en-US" sz="4000" b="1" dirty="0">
              <a:solidFill>
                <a:srgbClr val="FF0000"/>
              </a:solidFill>
            </a:endParaRPr>
          </a:p>
        </p:txBody>
      </p:sp>
      <p:sp>
        <p:nvSpPr>
          <p:cNvPr id="5" name="Subtitle 4"/>
          <p:cNvSpPr>
            <a:spLocks noGrp="1"/>
          </p:cNvSpPr>
          <p:nvPr>
            <p:ph type="subTitle" idx="1"/>
          </p:nvPr>
        </p:nvSpPr>
        <p:spPr>
          <a:xfrm>
            <a:off x="0" y="4114800"/>
            <a:ext cx="9144000" cy="1371600"/>
          </a:xfrm>
        </p:spPr>
        <p:txBody>
          <a:bodyPr/>
          <a:lstStyle/>
          <a:p>
            <a:r>
              <a:rPr lang="en-US" dirty="0" smtClean="0"/>
              <a:t>School of Design</a:t>
            </a:r>
          </a:p>
          <a:p>
            <a:r>
              <a:rPr lang="en-US" dirty="0" smtClean="0"/>
              <a:t>The Polytechnic University of Hong Kong</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rgbClr val="FF0000"/>
                </a:solidFill>
              </a:rPr>
              <a:t>QUESTIONS?</a:t>
            </a:r>
            <a:endParaRPr lang="en-US" b="1" dirty="0">
              <a:solidFill>
                <a:srgbClr val="FF0000"/>
              </a:solidFill>
            </a:endParaRPr>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rgbClr val="FF0000"/>
                </a:solidFill>
              </a:rPr>
              <a:t>THANK YOU</a:t>
            </a:r>
            <a:endParaRPr lang="en-US" b="1" dirty="0">
              <a:solidFill>
                <a:srgbClr val="FF0000"/>
              </a:solidFill>
            </a:endParaRPr>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219200" y="2057400"/>
            <a:ext cx="6781800" cy="2743200"/>
          </a:xfrm>
          <a:prstGeom prst="rect">
            <a:avLst/>
          </a:prstGeom>
          <a:ln w="25400">
            <a:solidFill>
              <a:schemeClr val="tx1"/>
            </a:solid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solidFill>
                  <a:srgbClr val="FF0000"/>
                </a:solidFill>
              </a:rPr>
              <a:t>IMPORTANT</a:t>
            </a:r>
          </a:p>
          <a:p>
            <a:endParaRPr lang="en-US" sz="3600" b="1" dirty="0" smtClean="0">
              <a:solidFill>
                <a:srgbClr val="FF0000"/>
              </a:solidFill>
            </a:endParaRPr>
          </a:p>
          <a:p>
            <a:r>
              <a:rPr lang="en-US" sz="3600" dirty="0" smtClean="0"/>
              <a:t>Please sit with the members </a:t>
            </a:r>
          </a:p>
          <a:p>
            <a:r>
              <a:rPr lang="en-US" sz="3600" dirty="0" smtClean="0"/>
              <a:t>of your final group project</a:t>
            </a:r>
          </a:p>
          <a:p>
            <a:endParaRPr lang="en-US" sz="3600" dirty="0"/>
          </a:p>
        </p:txBody>
      </p:sp>
    </p:spTree>
    <p:extLst>
      <p:ext uri="{BB962C8B-B14F-4D97-AF65-F5344CB8AC3E}">
        <p14:creationId xmlns="" xmlns:p14="http://schemas.microsoft.com/office/powerpoint/2010/main" val="3822212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4267200"/>
            <a:ext cx="9144000" cy="1828800"/>
          </a:xfrm>
        </p:spPr>
        <p:txBody>
          <a:bodyPr>
            <a:noAutofit/>
          </a:bodyPr>
          <a:lstStyle/>
          <a:p>
            <a:endParaRPr lang="en-US" sz="900" dirty="0" smtClean="0">
              <a:solidFill>
                <a:schemeClr val="tx1"/>
              </a:solidFill>
            </a:endParaRPr>
          </a:p>
          <a:p>
            <a:r>
              <a:rPr lang="en-US" dirty="0" smtClean="0">
                <a:solidFill>
                  <a:schemeClr val="tx1"/>
                </a:solidFill>
              </a:rPr>
              <a:t>polyusd5953@gmail.com</a:t>
            </a:r>
          </a:p>
        </p:txBody>
      </p:sp>
      <p:sp>
        <p:nvSpPr>
          <p:cNvPr id="5" name="Title 1"/>
          <p:cNvSpPr txBox="1">
            <a:spLocks/>
          </p:cNvSpPr>
          <p:nvPr/>
        </p:nvSpPr>
        <p:spPr>
          <a:xfrm>
            <a:off x="457200" y="53340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smtClean="0">
                <a:ln>
                  <a:noFill/>
                </a:ln>
                <a:solidFill>
                  <a:schemeClr val="tx1"/>
                </a:solidFill>
                <a:effectLst/>
                <a:uLnTx/>
                <a:uFillTx/>
                <a:latin typeface="+mj-lt"/>
                <a:ea typeface="+mj-ea"/>
                <a:cs typeface="+mj-cs"/>
              </a:rPr>
              <a:t>Graham Leach, Instructor</a:t>
            </a:r>
            <a:endParaRPr kumimoji="0" lang="en-US" sz="4000" b="0" i="0" u="none" strike="noStrike" kern="1200" cap="none" spc="0" normalizeH="0" baseline="0" noProof="0" dirty="0">
              <a:ln>
                <a:noFill/>
              </a:ln>
              <a:solidFill>
                <a:schemeClr val="tx1"/>
              </a:solidFill>
              <a:effectLst/>
              <a:uLnTx/>
              <a:uFillTx/>
              <a:latin typeface="+mj-lt"/>
              <a:ea typeface="+mj-ea"/>
              <a:cs typeface="+mj-cs"/>
            </a:endParaRPr>
          </a:p>
        </p:txBody>
      </p:sp>
      <p:grpSp>
        <p:nvGrpSpPr>
          <p:cNvPr id="2" name="Group 6"/>
          <p:cNvGrpSpPr/>
          <p:nvPr/>
        </p:nvGrpSpPr>
        <p:grpSpPr>
          <a:xfrm>
            <a:off x="3352800" y="1600198"/>
            <a:ext cx="2514600" cy="2743202"/>
            <a:chOff x="1295400" y="2342354"/>
            <a:chExt cx="2514600" cy="2743202"/>
          </a:xfrm>
        </p:grpSpPr>
        <p:pic>
          <p:nvPicPr>
            <p:cNvPr id="4" name="Content Placeholder 4" descr="GrahamLeachProfilePicLarge.png"/>
            <p:cNvPicPr>
              <a:picLocks noChangeAspect="1"/>
            </p:cNvPicPr>
            <p:nvPr/>
          </p:nvPicPr>
          <p:blipFill>
            <a:blip r:embed="rId2" cstate="print"/>
            <a:stretch>
              <a:fillRect/>
            </a:stretch>
          </p:blipFill>
          <p:spPr>
            <a:xfrm>
              <a:off x="1371599" y="2342354"/>
              <a:ext cx="2286001" cy="2286001"/>
            </a:xfrm>
            <a:prstGeom prst="rect">
              <a:avLst/>
            </a:prstGeom>
          </p:spPr>
        </p:pic>
        <p:sp>
          <p:nvSpPr>
            <p:cNvPr id="6" name="Content Placeholder 3"/>
            <p:cNvSpPr txBox="1">
              <a:spLocks/>
            </p:cNvSpPr>
            <p:nvPr/>
          </p:nvSpPr>
          <p:spPr>
            <a:xfrm>
              <a:off x="1295400" y="4628357"/>
              <a:ext cx="2514600" cy="457199"/>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en-US" b="1" i="0" u="none" strike="noStrike" kern="1200" cap="none" spc="0" normalizeH="0" baseline="0" noProof="0" dirty="0" smtClean="0">
                  <a:ln>
                    <a:noFill/>
                  </a:ln>
                  <a:solidFill>
                    <a:schemeClr val="tx1"/>
                  </a:solidFill>
                  <a:effectLst/>
                  <a:uLnTx/>
                  <a:uFillTx/>
                  <a:latin typeface="+mn-lt"/>
                  <a:ea typeface="+mn-ea"/>
                  <a:cs typeface="+mn-cs"/>
                </a:rPr>
                <a:t>www.graham-leach.com</a:t>
              </a:r>
              <a:endParaRPr kumimoji="0" lang="en-US" b="1" i="0" u="none" strike="noStrike" kern="1200" cap="none" spc="0" normalizeH="0" baseline="0" noProof="0" dirty="0">
                <a:ln>
                  <a:noFill/>
                </a:ln>
                <a:solidFill>
                  <a:schemeClr val="tx1"/>
                </a:solidFill>
                <a:effectLst/>
                <a:uLnTx/>
                <a:uFillTx/>
                <a:latin typeface="+mn-lt"/>
                <a:ea typeface="+mn-ea"/>
                <a:cs typeface="+mn-cs"/>
              </a:endParaRPr>
            </a:p>
          </p:txBody>
        </p:sp>
      </p:grpSp>
    </p:spTree>
    <p:extLst>
      <p:ext uri="{BB962C8B-B14F-4D97-AF65-F5344CB8AC3E}">
        <p14:creationId xmlns="" xmlns:p14="http://schemas.microsoft.com/office/powerpoint/2010/main" val="3822212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Project Dangers</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DANGERS</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pPr marL="457200" indent="-457200">
              <a:buFont typeface="+mj-lt"/>
              <a:buAutoNum type="arabicPeriod"/>
            </a:pPr>
            <a:r>
              <a:rPr lang="en-US" dirty="0" smtClean="0"/>
              <a:t>Perspective		Getting lost in details too early</a:t>
            </a:r>
          </a:p>
          <a:p>
            <a:pPr marL="457200" indent="-457200">
              <a:buFont typeface="+mj-lt"/>
              <a:buAutoNum type="arabicPeriod"/>
            </a:pPr>
            <a:r>
              <a:rPr lang="en-US" dirty="0" smtClean="0"/>
              <a:t>Scope Creep		Allowing “extras” into the project</a:t>
            </a:r>
          </a:p>
          <a:p>
            <a:pPr marL="457200" indent="-457200">
              <a:buFont typeface="+mj-lt"/>
              <a:buAutoNum type="arabicPeriod"/>
            </a:pPr>
            <a:r>
              <a:rPr lang="en-US" dirty="0" smtClean="0"/>
              <a:t>Politics			Getting lost in people-driven issues</a:t>
            </a:r>
          </a:p>
          <a:p>
            <a:pPr marL="457200" indent="-457200">
              <a:buFont typeface="+mj-lt"/>
              <a:buAutoNum type="arabicPeriod"/>
            </a:pPr>
            <a:r>
              <a:rPr lang="en-US" dirty="0" smtClean="0"/>
              <a:t>Pressure			Letting customers push you around</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Project Charter</a:t>
            </a:r>
            <a:endParaRPr lang="en-US" dirty="0"/>
          </a:p>
        </p:txBody>
      </p:sp>
      <p:sp>
        <p:nvSpPr>
          <p:cNvPr id="3" name="Subtitle 2"/>
          <p:cNvSpPr>
            <a:spLocks noGrp="1"/>
          </p:cNvSpPr>
          <p:nvPr>
            <p:ph type="subTitle" idx="1"/>
          </p:nvPr>
        </p:nvSpPr>
        <p:spPr>
          <a:xfrm>
            <a:off x="228600" y="3505200"/>
            <a:ext cx="8686800" cy="2057400"/>
          </a:xfrm>
        </p:spPr>
        <p:txBody>
          <a:bodyPr>
            <a:normAutofit/>
          </a:bodyPr>
          <a:lstStyle/>
          <a:p>
            <a:endParaRPr lang="en-US" b="1" dirty="0">
              <a:solidFill>
                <a:srgbClr val="FF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Project Charter </a:t>
            </a:r>
            <a:endParaRPr lang="en-US" dirty="0"/>
          </a:p>
        </p:txBody>
      </p:sp>
      <p:sp>
        <p:nvSpPr>
          <p:cNvPr id="3" name="Content Placeholder 2"/>
          <p:cNvSpPr>
            <a:spLocks noGrp="1"/>
          </p:cNvSpPr>
          <p:nvPr>
            <p:ph idx="1"/>
          </p:nvPr>
        </p:nvSpPr>
        <p:spPr/>
        <p:txBody>
          <a:bodyPr>
            <a:normAutofit/>
          </a:bodyPr>
          <a:lstStyle/>
          <a:p>
            <a:pPr algn="just"/>
            <a:endParaRPr lang="en-US" dirty="0" smtClean="0"/>
          </a:p>
          <a:p>
            <a:pPr algn="just"/>
            <a:r>
              <a:rPr lang="en-US" dirty="0" smtClean="0"/>
              <a:t>The Project Charter is something that the project manager produces very early in the project process, typically right after their sponsor has indicated an openness towards a high level document like an Executive Summary or a Framing Exercise.</a:t>
            </a:r>
          </a:p>
          <a:p>
            <a:pPr algn="just"/>
            <a:endParaRPr lang="en-US" dirty="0" smtClean="0"/>
          </a:p>
          <a:p>
            <a:pPr algn="just"/>
            <a:r>
              <a:rPr lang="en-US" dirty="0" smtClean="0"/>
              <a:t>The Project Charter outlines the import and impact of the project to the attention of the sponsoring organization.  At the same time, it also incorporates a methodology of measuring, guiding and/or managing the expectations that being at the “front of mind” of the organization can bring.</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Project Charter </a:t>
            </a:r>
            <a:endParaRPr lang="en-US" dirty="0"/>
          </a:p>
        </p:txBody>
      </p:sp>
      <p:sp>
        <p:nvSpPr>
          <p:cNvPr id="3" name="Content Placeholder 2"/>
          <p:cNvSpPr>
            <a:spLocks noGrp="1"/>
          </p:cNvSpPr>
          <p:nvPr>
            <p:ph idx="1"/>
          </p:nvPr>
        </p:nvSpPr>
        <p:spPr/>
        <p:txBody>
          <a:bodyPr>
            <a:normAutofit/>
          </a:bodyPr>
          <a:lstStyle/>
          <a:p>
            <a:pPr algn="just"/>
            <a:endParaRPr lang="en-US" dirty="0" smtClean="0"/>
          </a:p>
          <a:p>
            <a:pPr algn="just"/>
            <a:r>
              <a:rPr lang="en-US" dirty="0" smtClean="0"/>
              <a:t>The project charter helps to avoid social or political problems.  It is the Project Managers best (and often, only) opportunity to inform the organization about the ideal CULTURE they feel will be best for themselves and the project they will lead.</a:t>
            </a:r>
          </a:p>
          <a:p>
            <a:pPr algn="just">
              <a:buNone/>
            </a:pPr>
            <a:endParaRPr lang="en-US" dirty="0" smtClean="0"/>
          </a:p>
          <a:p>
            <a:pPr algn="just"/>
            <a:r>
              <a:rPr lang="en-US" dirty="0" smtClean="0"/>
              <a:t>With the Project Charter, the Project Manager can build a common concept of the project across the organization, focus everyone on its ultimate goal and muster the support, power and resources the project needs to be a success.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Charter Contents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The charter contains sections that individually address the six major areas of project failure: </a:t>
            </a:r>
          </a:p>
          <a:p>
            <a:endParaRPr lang="en-US" dirty="0" smtClean="0"/>
          </a:p>
          <a:p>
            <a:pPr marL="857250" lvl="1" indent="-457200">
              <a:buFont typeface="+mj-lt"/>
              <a:buAutoNum type="arabicPeriod"/>
            </a:pPr>
            <a:r>
              <a:rPr lang="en-US" dirty="0" smtClean="0"/>
              <a:t>Scope Expectations</a:t>
            </a:r>
          </a:p>
          <a:p>
            <a:pPr marL="857250" lvl="1" indent="-457200">
              <a:buFont typeface="+mj-lt"/>
              <a:buAutoNum type="arabicPeriod"/>
            </a:pPr>
            <a:r>
              <a:rPr lang="en-US" dirty="0" smtClean="0"/>
              <a:t>Resource Availability</a:t>
            </a:r>
          </a:p>
          <a:p>
            <a:pPr marL="857250" lvl="1" indent="-457200">
              <a:buFont typeface="+mj-lt"/>
              <a:buAutoNum type="arabicPeriod"/>
            </a:pPr>
            <a:r>
              <a:rPr lang="en-US" dirty="0" smtClean="0"/>
              <a:t>Change Control</a:t>
            </a:r>
          </a:p>
          <a:p>
            <a:pPr marL="857250" lvl="1" indent="-457200">
              <a:buFont typeface="+mj-lt"/>
              <a:buAutoNum type="arabicPeriod"/>
            </a:pPr>
            <a:r>
              <a:rPr lang="en-US" dirty="0" smtClean="0"/>
              <a:t>PM Authority</a:t>
            </a:r>
          </a:p>
          <a:p>
            <a:pPr marL="857250" lvl="1" indent="-457200">
              <a:buFont typeface="+mj-lt"/>
              <a:buAutoNum type="arabicPeriod"/>
            </a:pPr>
            <a:r>
              <a:rPr lang="en-US" dirty="0" smtClean="0"/>
              <a:t>Assumptions</a:t>
            </a:r>
          </a:p>
          <a:p>
            <a:pPr marL="857250" lvl="1" indent="-457200">
              <a:buFont typeface="+mj-lt"/>
              <a:buAutoNum type="arabicPeriod"/>
            </a:pPr>
            <a:r>
              <a:rPr lang="en-US" dirty="0" smtClean="0"/>
              <a:t>Risks</a:t>
            </a:r>
          </a:p>
          <a:p>
            <a:endParaRPr lang="en-US"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6229</TotalTime>
  <Words>252</Words>
  <Application>Microsoft Office PowerPoint</Application>
  <PresentationFormat>On-screen Show (4:3)</PresentationFormat>
  <Paragraphs>41</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SD5953   Successful Project Management   REVIEW 3</vt:lpstr>
      <vt:lpstr>Slide 2</vt:lpstr>
      <vt:lpstr>Slide 3</vt:lpstr>
      <vt:lpstr>Project Dangers</vt:lpstr>
      <vt:lpstr>Project DANGERS</vt:lpstr>
      <vt:lpstr>The Project Charter</vt:lpstr>
      <vt:lpstr>The Project Charter </vt:lpstr>
      <vt:lpstr>The Project Charter </vt:lpstr>
      <vt:lpstr>Charter Contents</vt:lpstr>
      <vt:lpstr>QUESTIONS?</vt:lpstr>
      <vt:lpstr>THANK YOU</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Project Charter</dc:title>
  <dc:subject>SD5953 -  Successful Project Management</dc:subject>
  <dc:creator>Graham R. Leach</dc:creator>
  <cp:lastModifiedBy>Graham</cp:lastModifiedBy>
  <cp:revision>308</cp:revision>
  <dcterms:created xsi:type="dcterms:W3CDTF">2011-12-17T09:03:07Z</dcterms:created>
  <dcterms:modified xsi:type="dcterms:W3CDTF">2019-02-17T16:17:33Z</dcterms:modified>
</cp:coreProperties>
</file>