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93" r:id="rId2"/>
    <p:sldId id="294" r:id="rId3"/>
    <p:sldId id="297" r:id="rId4"/>
    <p:sldId id="439" r:id="rId5"/>
    <p:sldId id="435" r:id="rId6"/>
    <p:sldId id="444" r:id="rId7"/>
    <p:sldId id="443" r:id="rId8"/>
    <p:sldId id="440" r:id="rId9"/>
    <p:sldId id="362" r:id="rId10"/>
    <p:sldId id="434"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680"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138" d="100"/>
          <a:sy n="138" d="100"/>
        </p:scale>
        <p:origin x="-96" y="-306"/>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BF67FF5-4C6E-468C-AA60-C5C8B92BCDB0}" type="datetimeFigureOut">
              <a:rPr lang="en-US" smtClean="0"/>
              <a:pPr/>
              <a:t>2019-03-24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2D2FB6F-9887-4A68-B29C-BAA4F2A5454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2D2FB6F-9887-4A68-B29C-BAA4F2A5454E}" type="slidenum">
              <a:rPr lang="en-US" smtClean="0"/>
              <a:pPr/>
              <a:t>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2D2FB6F-9887-4A68-B29C-BAA4F2A5454E}"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29735B1-7282-48DA-9465-4EDD79E90AAC}" type="datetimeFigureOut">
              <a:rPr lang="en-US" smtClean="0"/>
              <a:pPr/>
              <a:t>2019-03-24</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5C2F5A1-AD0E-4C6D-9194-AEE49E2FA91C}" type="slidenum">
              <a:rPr lang="en-US" smtClean="0"/>
              <a:pPr/>
              <a:t>‹#›</a:t>
            </a:fld>
            <a:endParaRPr lang="en-US"/>
          </a:p>
        </p:txBody>
      </p:sp>
    </p:spTree>
    <p:extLst>
      <p:ext uri="{BB962C8B-B14F-4D97-AF65-F5344CB8AC3E}">
        <p14:creationId xmlns="" xmlns:p14="http://schemas.microsoft.com/office/powerpoint/2010/main" val="36920871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9735B1-7282-48DA-9465-4EDD79E90AAC}" type="datetimeFigureOut">
              <a:rPr lang="en-US" smtClean="0"/>
              <a:pPr/>
              <a:t>2019-03-24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C2F5A1-AD0E-4C6D-9194-AEE49E2FA91C}" type="slidenum">
              <a:rPr lang="en-US" smtClean="0"/>
              <a:pPr/>
              <a:t>‹#›</a:t>
            </a:fld>
            <a:endParaRPr lang="en-US"/>
          </a:p>
        </p:txBody>
      </p:sp>
    </p:spTree>
    <p:extLst>
      <p:ext uri="{BB962C8B-B14F-4D97-AF65-F5344CB8AC3E}">
        <p14:creationId xmlns="" xmlns:p14="http://schemas.microsoft.com/office/powerpoint/2010/main" val="4518712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9735B1-7282-48DA-9465-4EDD79E90AAC}" type="datetimeFigureOut">
              <a:rPr lang="en-US" smtClean="0"/>
              <a:pPr/>
              <a:t>2019-03-24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C2F5A1-AD0E-4C6D-9194-AEE49E2FA91C}" type="slidenum">
              <a:rPr lang="en-US" smtClean="0"/>
              <a:pPr/>
              <a:t>‹#›</a:t>
            </a:fld>
            <a:endParaRPr lang="en-US"/>
          </a:p>
        </p:txBody>
      </p:sp>
    </p:spTree>
    <p:extLst>
      <p:ext uri="{BB962C8B-B14F-4D97-AF65-F5344CB8AC3E}">
        <p14:creationId xmlns="" xmlns:p14="http://schemas.microsoft.com/office/powerpoint/2010/main" val="24624793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29735B1-7282-48DA-9465-4EDD79E90AAC}" type="datetimeFigureOut">
              <a:rPr lang="en-US" smtClean="0"/>
              <a:pPr/>
              <a:t>2019-03-24</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5C2F5A1-AD0E-4C6D-9194-AEE49E2FA91C}" type="slidenum">
              <a:rPr lang="en-US" smtClean="0"/>
              <a:pPr/>
              <a:t>‹#›</a:t>
            </a:fld>
            <a:endParaRPr lang="en-US"/>
          </a:p>
        </p:txBody>
      </p:sp>
    </p:spTree>
    <p:extLst>
      <p:ext uri="{BB962C8B-B14F-4D97-AF65-F5344CB8AC3E}">
        <p14:creationId xmlns="" xmlns:p14="http://schemas.microsoft.com/office/powerpoint/2010/main" val="2836063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29735B1-7282-48DA-9465-4EDD79E90AAC}" type="datetimeFigureOut">
              <a:rPr lang="en-US" smtClean="0"/>
              <a:pPr/>
              <a:t>2019-03-24</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5C2F5A1-AD0E-4C6D-9194-AEE49E2FA91C}" type="slidenum">
              <a:rPr lang="en-US" smtClean="0"/>
              <a:pPr/>
              <a:t>‹#›</a:t>
            </a:fld>
            <a:endParaRPr lang="en-US"/>
          </a:p>
        </p:txBody>
      </p:sp>
    </p:spTree>
    <p:extLst>
      <p:ext uri="{BB962C8B-B14F-4D97-AF65-F5344CB8AC3E}">
        <p14:creationId xmlns="" xmlns:p14="http://schemas.microsoft.com/office/powerpoint/2010/main" val="28521454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29735B1-7282-48DA-9465-4EDD79E90AAC}" type="datetimeFigureOut">
              <a:rPr lang="en-US" smtClean="0"/>
              <a:pPr/>
              <a:t>2019-03-24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C2F5A1-AD0E-4C6D-9194-AEE49E2FA91C}" type="slidenum">
              <a:rPr lang="en-US" smtClean="0"/>
              <a:pPr/>
              <a:t>‹#›</a:t>
            </a:fld>
            <a:endParaRPr lang="en-US"/>
          </a:p>
        </p:txBody>
      </p:sp>
    </p:spTree>
    <p:extLst>
      <p:ext uri="{BB962C8B-B14F-4D97-AF65-F5344CB8AC3E}">
        <p14:creationId xmlns="" xmlns:p14="http://schemas.microsoft.com/office/powerpoint/2010/main" val="40810107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29735B1-7282-48DA-9465-4EDD79E90AAC}" type="datetimeFigureOut">
              <a:rPr lang="en-US" smtClean="0"/>
              <a:pPr/>
              <a:t>2019-03-24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5C2F5A1-AD0E-4C6D-9194-AEE49E2FA91C}" type="slidenum">
              <a:rPr lang="en-US" smtClean="0"/>
              <a:pPr/>
              <a:t>‹#›</a:t>
            </a:fld>
            <a:endParaRPr lang="en-US"/>
          </a:p>
        </p:txBody>
      </p:sp>
    </p:spTree>
    <p:extLst>
      <p:ext uri="{BB962C8B-B14F-4D97-AF65-F5344CB8AC3E}">
        <p14:creationId xmlns="" xmlns:p14="http://schemas.microsoft.com/office/powerpoint/2010/main" val="612487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29735B1-7282-48DA-9465-4EDD79E90AAC}" type="datetimeFigureOut">
              <a:rPr lang="en-US" smtClean="0"/>
              <a:pPr/>
              <a:t>2019-03-24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5C2F5A1-AD0E-4C6D-9194-AEE49E2FA91C}" type="slidenum">
              <a:rPr lang="en-US" smtClean="0"/>
              <a:pPr/>
              <a:t>‹#›</a:t>
            </a:fld>
            <a:endParaRPr lang="en-US"/>
          </a:p>
        </p:txBody>
      </p:sp>
    </p:spTree>
    <p:extLst>
      <p:ext uri="{BB962C8B-B14F-4D97-AF65-F5344CB8AC3E}">
        <p14:creationId xmlns="" xmlns:p14="http://schemas.microsoft.com/office/powerpoint/2010/main" val="4056970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9735B1-7282-48DA-9465-4EDD79E90AAC}" type="datetimeFigureOut">
              <a:rPr lang="en-US" smtClean="0"/>
              <a:pPr/>
              <a:t>2019-03-24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5C2F5A1-AD0E-4C6D-9194-AEE49E2FA91C}" type="slidenum">
              <a:rPr lang="en-US" smtClean="0"/>
              <a:pPr/>
              <a:t>‹#›</a:t>
            </a:fld>
            <a:endParaRPr lang="en-US"/>
          </a:p>
        </p:txBody>
      </p:sp>
    </p:spTree>
    <p:extLst>
      <p:ext uri="{BB962C8B-B14F-4D97-AF65-F5344CB8AC3E}">
        <p14:creationId xmlns="" xmlns:p14="http://schemas.microsoft.com/office/powerpoint/2010/main" val="36622782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9735B1-7282-48DA-9465-4EDD79E90AAC}" type="datetimeFigureOut">
              <a:rPr lang="en-US" smtClean="0"/>
              <a:pPr/>
              <a:t>2019-03-24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C2F5A1-AD0E-4C6D-9194-AEE49E2FA91C}" type="slidenum">
              <a:rPr lang="en-US" smtClean="0"/>
              <a:pPr/>
              <a:t>‹#›</a:t>
            </a:fld>
            <a:endParaRPr lang="en-US"/>
          </a:p>
        </p:txBody>
      </p:sp>
    </p:spTree>
    <p:extLst>
      <p:ext uri="{BB962C8B-B14F-4D97-AF65-F5344CB8AC3E}">
        <p14:creationId xmlns="" xmlns:p14="http://schemas.microsoft.com/office/powerpoint/2010/main" val="22961093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9735B1-7282-48DA-9465-4EDD79E90AAC}" type="datetimeFigureOut">
              <a:rPr lang="en-US" smtClean="0"/>
              <a:pPr/>
              <a:t>2019-03-24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C2F5A1-AD0E-4C6D-9194-AEE49E2FA91C}" type="slidenum">
              <a:rPr lang="en-US" smtClean="0"/>
              <a:pPr/>
              <a:t>‹#›</a:t>
            </a:fld>
            <a:endParaRPr lang="en-US"/>
          </a:p>
        </p:txBody>
      </p:sp>
    </p:spTree>
    <p:extLst>
      <p:ext uri="{BB962C8B-B14F-4D97-AF65-F5344CB8AC3E}">
        <p14:creationId xmlns="" xmlns:p14="http://schemas.microsoft.com/office/powerpoint/2010/main" val="16218359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9735B1-7282-48DA-9465-4EDD79E90AAC}" type="datetimeFigureOut">
              <a:rPr lang="en-US" smtClean="0"/>
              <a:pPr/>
              <a:t>2019-03-24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C2F5A1-AD0E-4C6D-9194-AEE49E2FA91C}" type="slidenum">
              <a:rPr lang="en-US" smtClean="0"/>
              <a:pPr/>
              <a:t>‹#›</a:t>
            </a:fld>
            <a:endParaRPr lang="en-US"/>
          </a:p>
        </p:txBody>
      </p:sp>
      <p:sp>
        <p:nvSpPr>
          <p:cNvPr id="7" name="Title 1"/>
          <p:cNvSpPr txBox="1">
            <a:spLocks/>
          </p:cNvSpPr>
          <p:nvPr userDrawn="1"/>
        </p:nvSpPr>
        <p:spPr>
          <a:xfrm>
            <a:off x="0" y="0"/>
            <a:ext cx="9144000" cy="30480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1000" b="0" i="0" u="none" strike="noStrike" kern="1200" cap="none" spc="0" normalizeH="0" baseline="0" noProof="0" dirty="0" smtClean="0">
                <a:ln>
                  <a:noFill/>
                </a:ln>
                <a:solidFill>
                  <a:schemeClr val="tx1"/>
                </a:solidFill>
                <a:effectLst/>
                <a:uLnTx/>
                <a:uFillTx/>
                <a:latin typeface="+mj-lt"/>
                <a:ea typeface="+mj-ea"/>
                <a:cs typeface="+mj-cs"/>
              </a:rPr>
              <a:t>SD5953:  Successful Project Management – Outsourcing</a:t>
            </a:r>
            <a:endParaRPr kumimoji="0" lang="en-US" sz="1000" b="0" i="0" u="none" strike="noStrike" kern="1200" cap="none" spc="0" normalizeH="0" baseline="0" noProof="0" dirty="0">
              <a:ln>
                <a:noFill/>
              </a:ln>
              <a:solidFill>
                <a:schemeClr val="tx1"/>
              </a:solidFill>
              <a:effectLst/>
              <a:uLnTx/>
              <a:uFillTx/>
              <a:latin typeface="+mj-lt"/>
              <a:ea typeface="+mj-ea"/>
              <a:cs typeface="+mj-cs"/>
            </a:endParaRPr>
          </a:p>
        </p:txBody>
      </p:sp>
      <p:pic>
        <p:nvPicPr>
          <p:cNvPr id="8" name="Picture 2" descr="http://www.polyu.edu.hk/cpa/polyu/templates/polyu/images/logo_polyu.gif"/>
          <p:cNvPicPr>
            <a:picLocks noChangeAspect="1" noChangeArrowheads="1"/>
          </p:cNvPicPr>
          <p:nvPr userDrawn="1"/>
        </p:nvPicPr>
        <p:blipFill>
          <a:blip r:embed="rId13" cstate="print"/>
          <a:srcRect/>
          <a:stretch>
            <a:fillRect/>
          </a:stretch>
        </p:blipFill>
        <p:spPr bwMode="auto">
          <a:xfrm>
            <a:off x="3581400" y="6324600"/>
            <a:ext cx="2022476" cy="466726"/>
          </a:xfrm>
          <a:prstGeom prst="rect">
            <a:avLst/>
          </a:prstGeom>
          <a:noFill/>
        </p:spPr>
      </p:pic>
    </p:spTree>
    <p:extLst>
      <p:ext uri="{BB962C8B-B14F-4D97-AF65-F5344CB8AC3E}">
        <p14:creationId xmlns="" xmlns:p14="http://schemas.microsoft.com/office/powerpoint/2010/main" val="34639765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0" y="0"/>
            <a:ext cx="9144000" cy="3676651"/>
          </a:xfrm>
          <a:solidFill>
            <a:schemeClr val="bg1"/>
          </a:solidFill>
        </p:spPr>
        <p:txBody>
          <a:bodyPr>
            <a:normAutofit/>
          </a:bodyPr>
          <a:lstStyle/>
          <a:p>
            <a:r>
              <a:rPr lang="en-US" sz="4000" dirty="0" smtClean="0"/>
              <a:t>SD5953</a:t>
            </a:r>
            <a:br>
              <a:rPr lang="en-US" sz="4000" dirty="0" smtClean="0"/>
            </a:br>
            <a:r>
              <a:rPr lang="en-US" sz="4000" dirty="0" smtClean="0"/>
              <a:t> </a:t>
            </a:r>
            <a:br>
              <a:rPr lang="en-US" sz="4000" dirty="0" smtClean="0"/>
            </a:br>
            <a:r>
              <a:rPr lang="en-US" sz="4000" dirty="0" smtClean="0"/>
              <a:t>Successful Project Management</a:t>
            </a:r>
            <a:br>
              <a:rPr lang="en-US" sz="4000" dirty="0" smtClean="0"/>
            </a:br>
            <a:r>
              <a:rPr lang="en-US" sz="4000" dirty="0" smtClean="0"/>
              <a:t> </a:t>
            </a:r>
            <a:br>
              <a:rPr lang="en-US" sz="4000" dirty="0" smtClean="0"/>
            </a:br>
            <a:r>
              <a:rPr lang="en-US" sz="4000" b="1" dirty="0" smtClean="0">
                <a:solidFill>
                  <a:srgbClr val="FF0000"/>
                </a:solidFill>
              </a:rPr>
              <a:t>OUTSOURCING</a:t>
            </a:r>
            <a:endParaRPr lang="en-US" sz="4000" b="1" dirty="0">
              <a:solidFill>
                <a:srgbClr val="FF0000"/>
              </a:solidFill>
            </a:endParaRPr>
          </a:p>
        </p:txBody>
      </p:sp>
      <p:sp>
        <p:nvSpPr>
          <p:cNvPr id="5" name="Subtitle 4"/>
          <p:cNvSpPr>
            <a:spLocks noGrp="1"/>
          </p:cNvSpPr>
          <p:nvPr>
            <p:ph type="subTitle" idx="1"/>
          </p:nvPr>
        </p:nvSpPr>
        <p:spPr>
          <a:xfrm>
            <a:off x="0" y="4114800"/>
            <a:ext cx="9144000" cy="1371600"/>
          </a:xfrm>
        </p:spPr>
        <p:txBody>
          <a:bodyPr/>
          <a:lstStyle/>
          <a:p>
            <a:r>
              <a:rPr lang="en-US" dirty="0" smtClean="0"/>
              <a:t>School of Design</a:t>
            </a:r>
          </a:p>
          <a:p>
            <a:r>
              <a:rPr lang="en-US" dirty="0" smtClean="0"/>
              <a:t>The Polytechnic University of Hong Kong</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solidFill>
                  <a:srgbClr val="FF0000"/>
                </a:solidFill>
              </a:rPr>
              <a:t>THANK YOU</a:t>
            </a:r>
            <a:endParaRPr lang="en-US" b="1" dirty="0">
              <a:solidFill>
                <a:srgbClr val="FF0000"/>
              </a:solidFill>
            </a:endParaRPr>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219200" y="2057400"/>
            <a:ext cx="6781800" cy="2743200"/>
          </a:xfrm>
          <a:prstGeom prst="rect">
            <a:avLst/>
          </a:prstGeom>
          <a:ln w="25400">
            <a:solidFill>
              <a:schemeClr val="tx1"/>
            </a:solidFill>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b="1" dirty="0" smtClean="0">
                <a:solidFill>
                  <a:srgbClr val="FF0000"/>
                </a:solidFill>
              </a:rPr>
              <a:t>IMPORTANT</a:t>
            </a:r>
          </a:p>
          <a:p>
            <a:endParaRPr lang="en-US" sz="3600" b="1" dirty="0" smtClean="0">
              <a:solidFill>
                <a:srgbClr val="FF0000"/>
              </a:solidFill>
            </a:endParaRPr>
          </a:p>
          <a:p>
            <a:r>
              <a:rPr lang="en-US" sz="3600" dirty="0" smtClean="0"/>
              <a:t>Please sit with the members </a:t>
            </a:r>
          </a:p>
          <a:p>
            <a:r>
              <a:rPr lang="en-US" sz="3600" dirty="0" smtClean="0"/>
              <a:t>of your final group project</a:t>
            </a:r>
          </a:p>
          <a:p>
            <a:endParaRPr lang="en-US" sz="3600" dirty="0"/>
          </a:p>
        </p:txBody>
      </p:sp>
    </p:spTree>
    <p:extLst>
      <p:ext uri="{BB962C8B-B14F-4D97-AF65-F5344CB8AC3E}">
        <p14:creationId xmlns:p14="http://schemas.microsoft.com/office/powerpoint/2010/main" xmlns="" val="38222122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4267200"/>
            <a:ext cx="9144000" cy="1828800"/>
          </a:xfrm>
        </p:spPr>
        <p:txBody>
          <a:bodyPr>
            <a:noAutofit/>
          </a:bodyPr>
          <a:lstStyle/>
          <a:p>
            <a:endParaRPr lang="en-US" sz="900" dirty="0" smtClean="0">
              <a:solidFill>
                <a:schemeClr val="tx1"/>
              </a:solidFill>
            </a:endParaRPr>
          </a:p>
          <a:p>
            <a:r>
              <a:rPr lang="en-US" smtClean="0">
                <a:solidFill>
                  <a:schemeClr val="tx1"/>
                </a:solidFill>
              </a:rPr>
              <a:t>polyusd5953@gmail.com</a:t>
            </a:r>
            <a:endParaRPr lang="en-US" dirty="0" smtClean="0">
              <a:solidFill>
                <a:schemeClr val="tx1"/>
              </a:solidFill>
            </a:endParaRPr>
          </a:p>
        </p:txBody>
      </p:sp>
      <p:sp>
        <p:nvSpPr>
          <p:cNvPr id="5" name="Title 1"/>
          <p:cNvSpPr txBox="1">
            <a:spLocks/>
          </p:cNvSpPr>
          <p:nvPr/>
        </p:nvSpPr>
        <p:spPr>
          <a:xfrm>
            <a:off x="457200" y="533400"/>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0" normalizeH="0" baseline="0" noProof="0" dirty="0" smtClean="0">
                <a:ln>
                  <a:noFill/>
                </a:ln>
                <a:solidFill>
                  <a:schemeClr val="tx1"/>
                </a:solidFill>
                <a:effectLst/>
                <a:uLnTx/>
                <a:uFillTx/>
                <a:latin typeface="+mj-lt"/>
                <a:ea typeface="+mj-ea"/>
                <a:cs typeface="+mj-cs"/>
              </a:rPr>
              <a:t>Graham Leach, Instructor</a:t>
            </a:r>
            <a:endParaRPr kumimoji="0" lang="en-US" sz="4000" b="0" i="0" u="none" strike="noStrike" kern="1200" cap="none" spc="0" normalizeH="0" baseline="0" noProof="0" dirty="0">
              <a:ln>
                <a:noFill/>
              </a:ln>
              <a:solidFill>
                <a:schemeClr val="tx1"/>
              </a:solidFill>
              <a:effectLst/>
              <a:uLnTx/>
              <a:uFillTx/>
              <a:latin typeface="+mj-lt"/>
              <a:ea typeface="+mj-ea"/>
              <a:cs typeface="+mj-cs"/>
            </a:endParaRPr>
          </a:p>
        </p:txBody>
      </p:sp>
      <p:grpSp>
        <p:nvGrpSpPr>
          <p:cNvPr id="2" name="Group 6"/>
          <p:cNvGrpSpPr/>
          <p:nvPr/>
        </p:nvGrpSpPr>
        <p:grpSpPr>
          <a:xfrm>
            <a:off x="3352800" y="1600198"/>
            <a:ext cx="2514600" cy="2743202"/>
            <a:chOff x="1295400" y="2342354"/>
            <a:chExt cx="2514600" cy="2743202"/>
          </a:xfrm>
        </p:grpSpPr>
        <p:pic>
          <p:nvPicPr>
            <p:cNvPr id="4" name="Content Placeholder 4" descr="GrahamLeachProfilePicLarge.png"/>
            <p:cNvPicPr>
              <a:picLocks noChangeAspect="1"/>
            </p:cNvPicPr>
            <p:nvPr/>
          </p:nvPicPr>
          <p:blipFill>
            <a:blip r:embed="rId2" cstate="print"/>
            <a:stretch>
              <a:fillRect/>
            </a:stretch>
          </p:blipFill>
          <p:spPr>
            <a:xfrm>
              <a:off x="1371599" y="2342354"/>
              <a:ext cx="2286001" cy="2286001"/>
            </a:xfrm>
            <a:prstGeom prst="rect">
              <a:avLst/>
            </a:prstGeom>
          </p:spPr>
        </p:pic>
        <p:sp>
          <p:nvSpPr>
            <p:cNvPr id="6" name="Content Placeholder 3"/>
            <p:cNvSpPr txBox="1">
              <a:spLocks/>
            </p:cNvSpPr>
            <p:nvPr/>
          </p:nvSpPr>
          <p:spPr>
            <a:xfrm>
              <a:off x="1295400" y="4628357"/>
              <a:ext cx="2514600" cy="457199"/>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tabLst/>
                <a:defRPr/>
              </a:pPr>
              <a:r>
                <a:rPr kumimoji="0" lang="en-US" b="1" i="0" u="none" strike="noStrike" kern="1200" cap="none" spc="0" normalizeH="0" baseline="0" noProof="0" dirty="0" smtClean="0">
                  <a:ln>
                    <a:noFill/>
                  </a:ln>
                  <a:solidFill>
                    <a:schemeClr val="tx1"/>
                  </a:solidFill>
                  <a:effectLst/>
                  <a:uLnTx/>
                  <a:uFillTx/>
                  <a:latin typeface="+mn-lt"/>
                  <a:ea typeface="+mn-ea"/>
                  <a:cs typeface="+mn-cs"/>
                </a:rPr>
                <a:t>www.graham-leach.com</a:t>
              </a:r>
              <a:endParaRPr kumimoji="0" lang="en-US" b="1" i="0" u="none" strike="noStrike" kern="1200" cap="none" spc="0" normalizeH="0" baseline="0" noProof="0" dirty="0">
                <a:ln>
                  <a:noFill/>
                </a:ln>
                <a:solidFill>
                  <a:schemeClr val="tx1"/>
                </a:solidFill>
                <a:effectLst/>
                <a:uLnTx/>
                <a:uFillTx/>
                <a:latin typeface="+mn-lt"/>
                <a:ea typeface="+mn-ea"/>
                <a:cs typeface="+mn-cs"/>
              </a:endParaRPr>
            </a:p>
          </p:txBody>
        </p:sp>
      </p:grpSp>
    </p:spTree>
    <p:extLst>
      <p:ext uri="{BB962C8B-B14F-4D97-AF65-F5344CB8AC3E}">
        <p14:creationId xmlns:p14="http://schemas.microsoft.com/office/powerpoint/2010/main" xmlns="" val="38222122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solidFill>
                  <a:srgbClr val="FF0000"/>
                </a:solidFill>
              </a:rPr>
              <a:t>OUTSOURCING</a:t>
            </a:r>
            <a:endParaRPr lang="en-US" b="1" dirty="0">
              <a:solidFill>
                <a:srgbClr val="FF0000"/>
              </a:solidFill>
            </a:endParaRPr>
          </a:p>
        </p:txBody>
      </p:sp>
      <p:sp>
        <p:nvSpPr>
          <p:cNvPr id="3" name="Subtitle 2"/>
          <p:cNvSpPr>
            <a:spLocks noGrp="1"/>
          </p:cNvSpPr>
          <p:nvPr>
            <p:ph type="subTitle" idx="1"/>
          </p:nvPr>
        </p:nvSpPr>
        <p:spPr/>
        <p:txBody>
          <a:bodyPr>
            <a:normAutofit lnSpcReduction="10000"/>
          </a:bodyPr>
          <a:lstStyle/>
          <a:p>
            <a:r>
              <a:rPr lang="en-US" b="1" dirty="0" smtClean="0">
                <a:solidFill>
                  <a:schemeClr val="tx1"/>
                </a:solidFill>
              </a:rPr>
              <a:t>Writing Professional Specifications</a:t>
            </a:r>
          </a:p>
          <a:p>
            <a:r>
              <a:rPr lang="en-US" b="1" dirty="0" smtClean="0">
                <a:solidFill>
                  <a:schemeClr val="tx1"/>
                </a:solidFill>
              </a:rPr>
              <a:t>Intellectual Property Rights</a:t>
            </a:r>
          </a:p>
          <a:p>
            <a:r>
              <a:rPr lang="en-US" b="1" dirty="0" smtClean="0">
                <a:solidFill>
                  <a:schemeClr val="tx1"/>
                </a:solidFill>
              </a:rPr>
              <a:t>Interviewing and Hiring</a:t>
            </a:r>
          </a:p>
          <a:p>
            <a:r>
              <a:rPr lang="en-US" b="1" dirty="0" smtClean="0">
                <a:solidFill>
                  <a:schemeClr val="tx1"/>
                </a:solidFill>
              </a:rPr>
              <a:t>Team Building</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Writing Professional Specifications</a:t>
            </a:r>
            <a:endParaRPr lang="en-US" dirty="0"/>
          </a:p>
        </p:txBody>
      </p:sp>
      <p:sp>
        <p:nvSpPr>
          <p:cNvPr id="3" name="Content Placeholder 2"/>
          <p:cNvSpPr>
            <a:spLocks noGrp="1"/>
          </p:cNvSpPr>
          <p:nvPr>
            <p:ph idx="1"/>
          </p:nvPr>
        </p:nvSpPr>
        <p:spPr>
          <a:xfrm>
            <a:off x="457200" y="1600200"/>
            <a:ext cx="8382000" cy="4525963"/>
          </a:xfrm>
        </p:spPr>
        <p:txBody>
          <a:bodyPr>
            <a:normAutofit/>
          </a:bodyPr>
          <a:lstStyle/>
          <a:p>
            <a:pPr marL="0" indent="0" algn="just">
              <a:buNone/>
            </a:pPr>
            <a:r>
              <a:rPr lang="en-US" u="sng" dirty="0" smtClean="0"/>
              <a:t>Professionally prepared specifications really do matter</a:t>
            </a:r>
          </a:p>
          <a:p>
            <a:pPr marL="0" indent="0" algn="just">
              <a:buNone/>
            </a:pPr>
            <a:endParaRPr lang="en-US" sz="1000" dirty="0" smtClean="0"/>
          </a:p>
          <a:p>
            <a:pPr marL="400050" lvl="1" indent="0" algn="just">
              <a:spcBef>
                <a:spcPts val="1800"/>
              </a:spcBef>
            </a:pPr>
            <a:r>
              <a:rPr lang="en-US" dirty="0" smtClean="0"/>
              <a:t>  They help organize your thinking.</a:t>
            </a:r>
          </a:p>
          <a:p>
            <a:pPr marL="400050" lvl="1" indent="0" algn="just">
              <a:spcBef>
                <a:spcPts val="1800"/>
              </a:spcBef>
            </a:pPr>
            <a:r>
              <a:rPr lang="en-US" dirty="0" smtClean="0"/>
              <a:t>  They serve to dramatically reduce risk.</a:t>
            </a:r>
          </a:p>
          <a:p>
            <a:pPr marL="400050" lvl="1" indent="0" algn="just">
              <a:spcBef>
                <a:spcPts val="1800"/>
              </a:spcBef>
            </a:pPr>
            <a:r>
              <a:rPr lang="en-US" dirty="0" smtClean="0"/>
              <a:t>  They act as a “permanent memory” of what was agreed to</a:t>
            </a:r>
          </a:p>
          <a:p>
            <a:pPr marL="400050" lvl="1" indent="0" algn="just">
              <a:spcBef>
                <a:spcPts val="1800"/>
              </a:spcBef>
            </a:pPr>
            <a:r>
              <a:rPr lang="en-US" dirty="0" smtClean="0"/>
              <a:t>  They are the legal body of knowledge for a 3</a:t>
            </a:r>
            <a:r>
              <a:rPr lang="en-US" baseline="30000" dirty="0" smtClean="0"/>
              <a:t>rd</a:t>
            </a:r>
            <a:r>
              <a:rPr lang="en-US" dirty="0" smtClean="0"/>
              <a:t> party judge</a:t>
            </a:r>
          </a:p>
          <a:p>
            <a:pPr marL="400050" lvl="1" indent="0" algn="just">
              <a:spcBef>
                <a:spcPts val="1800"/>
              </a:spcBef>
            </a:pPr>
            <a:r>
              <a:rPr lang="en-US" dirty="0" smtClean="0"/>
              <a:t>  When prepared correctly, they help a project go smoothly</a:t>
            </a:r>
          </a:p>
          <a:p>
            <a:pPr marL="400050" lvl="1" indent="0" algn="just">
              <a:spcBef>
                <a:spcPts val="1800"/>
              </a:spcBef>
            </a:pPr>
            <a:r>
              <a:rPr lang="en-US" dirty="0" smtClean="0"/>
              <a:t>  Never, ever engage someone to work for you without them!</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Intellectual Property Rights</a:t>
            </a:r>
            <a:endParaRPr lang="en-US" dirty="0"/>
          </a:p>
        </p:txBody>
      </p:sp>
      <p:sp>
        <p:nvSpPr>
          <p:cNvPr id="3" name="Content Placeholder 2"/>
          <p:cNvSpPr>
            <a:spLocks noGrp="1"/>
          </p:cNvSpPr>
          <p:nvPr>
            <p:ph idx="1"/>
          </p:nvPr>
        </p:nvSpPr>
        <p:spPr>
          <a:xfrm>
            <a:off x="457200" y="1600200"/>
            <a:ext cx="8458200" cy="4525963"/>
          </a:xfrm>
        </p:spPr>
        <p:txBody>
          <a:bodyPr>
            <a:normAutofit/>
          </a:bodyPr>
          <a:lstStyle/>
          <a:p>
            <a:pPr marL="0" indent="0">
              <a:buNone/>
            </a:pPr>
            <a:r>
              <a:rPr lang="en-US" dirty="0" smtClean="0"/>
              <a:t>There are two very important aspects of Intellectual Property rights that you need to consider when outsourcing:</a:t>
            </a:r>
          </a:p>
          <a:p>
            <a:pPr>
              <a:buNone/>
            </a:pPr>
            <a:endParaRPr lang="en-US" sz="1000" dirty="0" smtClean="0"/>
          </a:p>
          <a:p>
            <a:pPr marL="457200" indent="-457200" algn="just">
              <a:spcBef>
                <a:spcPts val="1800"/>
              </a:spcBef>
              <a:buFont typeface="+mj-lt"/>
              <a:buAutoNum type="arabicPeriod"/>
            </a:pPr>
            <a:r>
              <a:rPr lang="en-US" dirty="0" smtClean="0"/>
              <a:t>Be </a:t>
            </a:r>
            <a:r>
              <a:rPr lang="en-US" dirty="0" smtClean="0"/>
              <a:t>sure your </a:t>
            </a:r>
            <a:r>
              <a:rPr lang="en-US" dirty="0" smtClean="0"/>
              <a:t>contract stipulates </a:t>
            </a:r>
            <a:r>
              <a:rPr lang="en-US" dirty="0" smtClean="0"/>
              <a:t>that you are to receive not only the object code of your project, but also all supporting documents, notes, source code, development environment </a:t>
            </a:r>
            <a:r>
              <a:rPr lang="en-US" dirty="0" smtClean="0"/>
              <a:t>&amp; IDE </a:t>
            </a:r>
            <a:r>
              <a:rPr lang="en-US" dirty="0" smtClean="0"/>
              <a:t>specifications and so </a:t>
            </a:r>
            <a:r>
              <a:rPr lang="en-US" dirty="0" smtClean="0"/>
              <a:t>forth</a:t>
            </a:r>
            <a:r>
              <a:rPr lang="en-US" dirty="0" smtClean="0"/>
              <a:t>, </a:t>
            </a:r>
            <a:r>
              <a:rPr lang="en-US" dirty="0" smtClean="0"/>
              <a:t>so you can change things if necessary. </a:t>
            </a:r>
            <a:r>
              <a:rPr lang="en-US" dirty="0" smtClean="0"/>
              <a:t>The </a:t>
            </a:r>
            <a:r>
              <a:rPr lang="en-US" dirty="0" smtClean="0"/>
              <a:t>contractor should also </a:t>
            </a:r>
            <a:r>
              <a:rPr lang="en-US" dirty="0" smtClean="0"/>
              <a:t>do a </a:t>
            </a:r>
            <a:r>
              <a:rPr lang="en-US" dirty="0" smtClean="0"/>
              <a:t>knowledge transfer</a:t>
            </a:r>
            <a:r>
              <a:rPr lang="en-US" dirty="0" smtClean="0"/>
              <a:t>.</a:t>
            </a:r>
          </a:p>
          <a:p>
            <a:pPr marL="457200" indent="-457200" algn="just">
              <a:spcBef>
                <a:spcPts val="1800"/>
              </a:spcBef>
              <a:buFont typeface="+mj-lt"/>
              <a:buAutoNum type="arabicPeriod"/>
            </a:pPr>
            <a:r>
              <a:rPr lang="en-US" dirty="0" smtClean="0"/>
              <a:t>Be </a:t>
            </a:r>
            <a:r>
              <a:rPr lang="en-US" dirty="0" smtClean="0"/>
              <a:t>sure that your legal paperwork clearly states that this is a “Work for Hire” contract with them </a:t>
            </a:r>
            <a:r>
              <a:rPr lang="en-US" dirty="0" smtClean="0"/>
              <a:t>assigning you all </a:t>
            </a:r>
            <a:r>
              <a:rPr lang="en-US" dirty="0" smtClean="0"/>
              <a:t>IP </a:t>
            </a:r>
            <a:r>
              <a:rPr lang="en-US" dirty="0" smtClean="0"/>
              <a:t>Rights.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Interviewing</a:t>
            </a:r>
            <a:endParaRPr lang="en-US" dirty="0"/>
          </a:p>
        </p:txBody>
      </p:sp>
      <p:sp>
        <p:nvSpPr>
          <p:cNvPr id="3" name="Content Placeholder 2"/>
          <p:cNvSpPr>
            <a:spLocks noGrp="1"/>
          </p:cNvSpPr>
          <p:nvPr>
            <p:ph idx="1"/>
          </p:nvPr>
        </p:nvSpPr>
        <p:spPr/>
        <p:txBody>
          <a:bodyPr>
            <a:normAutofit/>
          </a:bodyPr>
          <a:lstStyle/>
          <a:p>
            <a:pPr marL="0" indent="0" algn="just">
              <a:buNone/>
            </a:pPr>
            <a:r>
              <a:rPr lang="en-US" dirty="0" smtClean="0"/>
              <a:t>Interviewing is one of the most crucial, yet overlooked skills of a Project Manager.  Without the right Human Capital, you project will not be a success – yet many people do not make their hiring decisions on a rational basis – instead, they tend to hire people they “like” socially instead of people they “need” technically.</a:t>
            </a:r>
          </a:p>
          <a:p>
            <a:pPr algn="just">
              <a:buNone/>
            </a:pPr>
            <a:endParaRPr lang="en-US" sz="1000" dirty="0" smtClean="0"/>
          </a:p>
          <a:p>
            <a:pPr algn="just">
              <a:buFontTx/>
              <a:buChar char="-"/>
            </a:pPr>
            <a:r>
              <a:rPr lang="en-US" dirty="0" smtClean="0"/>
              <a:t>Focus on their technical background</a:t>
            </a:r>
          </a:p>
          <a:p>
            <a:pPr algn="just">
              <a:buFontTx/>
              <a:buChar char="-"/>
            </a:pPr>
            <a:r>
              <a:rPr lang="en-US" dirty="0" smtClean="0"/>
              <a:t>Ask for examples of their work, especially relevant ones</a:t>
            </a:r>
          </a:p>
          <a:p>
            <a:pPr algn="just">
              <a:buFontTx/>
              <a:buChar char="-"/>
            </a:pPr>
            <a:r>
              <a:rPr lang="en-US" dirty="0" smtClean="0"/>
              <a:t>Be structured, ask </a:t>
            </a:r>
            <a:r>
              <a:rPr lang="en-US" dirty="0" smtClean="0"/>
              <a:t>the SAME questions of all your </a:t>
            </a:r>
            <a:r>
              <a:rPr lang="en-US" dirty="0" smtClean="0"/>
              <a:t>applicants</a:t>
            </a:r>
            <a:endParaRPr lang="en-US" dirty="0" smtClean="0"/>
          </a:p>
          <a:p>
            <a:pPr algn="just">
              <a:buFontTx/>
              <a:buChar char="-"/>
            </a:pPr>
            <a:r>
              <a:rPr lang="en-US" dirty="0" smtClean="0"/>
              <a:t>Score everyone according to the same metric</a:t>
            </a:r>
          </a:p>
          <a:p>
            <a:pPr algn="just">
              <a:buFontTx/>
              <a:buChar char="-"/>
            </a:pPr>
            <a:r>
              <a:rPr lang="en-US" dirty="0" smtClean="0"/>
              <a:t>CALL THEIR REFERENCES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Team Building</a:t>
            </a:r>
            <a:endParaRPr lang="en-US" dirty="0"/>
          </a:p>
        </p:txBody>
      </p:sp>
      <p:sp>
        <p:nvSpPr>
          <p:cNvPr id="3" name="Content Placeholder 2"/>
          <p:cNvSpPr>
            <a:spLocks noGrp="1"/>
          </p:cNvSpPr>
          <p:nvPr>
            <p:ph idx="1"/>
          </p:nvPr>
        </p:nvSpPr>
        <p:spPr/>
        <p:txBody>
          <a:bodyPr/>
          <a:lstStyle/>
          <a:p>
            <a:pPr marL="0" indent="0" algn="just">
              <a:buNone/>
            </a:pPr>
            <a:r>
              <a:rPr lang="en-US" dirty="0" smtClean="0"/>
              <a:t>Once the project team has been assembled, the next challenge for the Project Manager is to hold everything together long enough for the project to deliver on its promises.</a:t>
            </a:r>
          </a:p>
          <a:p>
            <a:pPr marL="0" indent="0" algn="just">
              <a:buNone/>
            </a:pPr>
            <a:endParaRPr lang="en-US" sz="1000" dirty="0" smtClean="0"/>
          </a:p>
          <a:p>
            <a:pPr marL="0" indent="0" algn="just">
              <a:buNone/>
            </a:pPr>
            <a:r>
              <a:rPr lang="en-US" dirty="0" smtClean="0"/>
              <a:t>This can be hard to do as internal and external stresses begin to exert pressure on the project and everyone involved with the project.  The two major risks that the Project Manager needs to watch out for are </a:t>
            </a:r>
            <a:r>
              <a:rPr lang="en-US" u="sng" dirty="0" smtClean="0"/>
              <a:t>Black Swan Change</a:t>
            </a:r>
            <a:r>
              <a:rPr lang="en-US" dirty="0" smtClean="0"/>
              <a:t> and </a:t>
            </a:r>
            <a:r>
              <a:rPr lang="en-US" u="sng" dirty="0" smtClean="0"/>
              <a:t>Internal Politics</a:t>
            </a:r>
            <a:r>
              <a:rPr lang="en-US" dirty="0" smtClean="0"/>
              <a:t>.</a:t>
            </a:r>
          </a:p>
          <a:p>
            <a:pPr marL="0" indent="0" algn="just">
              <a:buNone/>
            </a:pPr>
            <a:endParaRPr lang="en-US" sz="1000" dirty="0" smtClean="0"/>
          </a:p>
          <a:p>
            <a:pPr marL="0" indent="0" algn="just">
              <a:buNone/>
            </a:pPr>
            <a:r>
              <a:rPr lang="en-US" dirty="0" smtClean="0"/>
              <a:t>Continuous ongoing Team Building will help create a cohesive, resilient team capable of absorbing both risk types.</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solidFill>
                  <a:srgbClr val="FF0000"/>
                </a:solidFill>
              </a:rPr>
              <a:t>QUESTIONS?</a:t>
            </a:r>
            <a:endParaRPr lang="en-US" b="1" dirty="0">
              <a:solidFill>
                <a:srgbClr val="FF0000"/>
              </a:solidFill>
            </a:endParaRPr>
          </a:p>
        </p:txBody>
      </p:sp>
      <p:sp>
        <p:nvSpPr>
          <p:cNvPr id="3" name="Subtitle 2"/>
          <p:cNvSpPr>
            <a:spLocks noGrp="1"/>
          </p:cNvSpPr>
          <p:nvPr>
            <p:ph type="subTitle" idx="1"/>
          </p:nvPr>
        </p:nvSpPr>
        <p:spPr/>
        <p:txBody>
          <a:bodyPr/>
          <a:lstStyle/>
          <a:p>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15534</TotalTime>
  <Words>423</Words>
  <Application>Microsoft Office PowerPoint</Application>
  <PresentationFormat>On-screen Show (4:3)</PresentationFormat>
  <Paragraphs>48</Paragraphs>
  <Slides>10</Slides>
  <Notes>2</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SD5953   Successful Project Management   OUTSOURCING</vt:lpstr>
      <vt:lpstr>Slide 2</vt:lpstr>
      <vt:lpstr>Slide 3</vt:lpstr>
      <vt:lpstr>OUTSOURCING</vt:lpstr>
      <vt:lpstr>Writing Professional Specifications</vt:lpstr>
      <vt:lpstr>Intellectual Property Rights</vt:lpstr>
      <vt:lpstr>Interviewing</vt:lpstr>
      <vt:lpstr>Team Building</vt:lpstr>
      <vt:lpstr>QUESTIONS?</vt:lpstr>
      <vt:lpstr>THANK YOU</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Closing a Project</dc:title>
  <dc:subject>SD5953 -  Successful Project Management</dc:subject>
  <dc:creator>Graham R. Leach</dc:creator>
  <cp:lastModifiedBy>Graham</cp:lastModifiedBy>
  <cp:revision>726</cp:revision>
  <dcterms:created xsi:type="dcterms:W3CDTF">2011-12-17T09:03:07Z</dcterms:created>
  <dcterms:modified xsi:type="dcterms:W3CDTF">2019-03-24T14:59:14Z</dcterms:modified>
</cp:coreProperties>
</file>