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93" r:id="rId2"/>
    <p:sldId id="294" r:id="rId3"/>
    <p:sldId id="297" r:id="rId4"/>
    <p:sldId id="447" r:id="rId5"/>
    <p:sldId id="446" r:id="rId6"/>
    <p:sldId id="448" r:id="rId7"/>
    <p:sldId id="449" r:id="rId8"/>
    <p:sldId id="450" r:id="rId9"/>
    <p:sldId id="473" r:id="rId10"/>
    <p:sldId id="455" r:id="rId11"/>
    <p:sldId id="474" r:id="rId12"/>
    <p:sldId id="460" r:id="rId13"/>
    <p:sldId id="461" r:id="rId14"/>
    <p:sldId id="475" r:id="rId15"/>
    <p:sldId id="362" r:id="rId16"/>
    <p:sldId id="471" r:id="rId17"/>
    <p:sldId id="43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2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38" d="100"/>
          <a:sy n="138" d="100"/>
        </p:scale>
        <p:origin x="-96" y="-30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67FF5-4C6E-468C-AA60-C5C8B92BCDB0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2FB6F-9887-4A68-B29C-BAA4F2A54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2FB6F-9887-4A68-B29C-BAA4F2A5454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2FB6F-9887-4A68-B29C-BAA4F2A5454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20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187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247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606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214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101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248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97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227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610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183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735B1-7282-48DA-9465-4EDD79E90AAC}" type="datetimeFigureOut">
              <a:rPr lang="en-US" smtClean="0"/>
              <a:pPr/>
              <a:t>2019-04-01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SD5953:  Successful Project Management – SCRUM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http://www.polyu.edu.hk/cpa/polyu/templates/polyu/images/logo_polyu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81400" y="6324600"/>
            <a:ext cx="2022476" cy="466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6397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q3t8twm3aUk" TargetMode="External"/><Relationship Id="rId2" Type="http://schemas.openxmlformats.org/officeDocument/2006/relationships/hyperlink" Target="http://www.youtube.com/watch?v=Jj83I4_Dm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b9U6AtJwtBM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676651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000" dirty="0" smtClean="0"/>
              <a:t>SD5953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Successful Project Management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b="1" dirty="0" smtClean="0">
                <a:solidFill>
                  <a:srgbClr val="FF0000"/>
                </a:solidFill>
              </a:rPr>
              <a:t>SCRUM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9144000" cy="1371600"/>
          </a:xfrm>
        </p:spPr>
        <p:txBody>
          <a:bodyPr/>
          <a:lstStyle/>
          <a:p>
            <a:r>
              <a:rPr lang="en-US" dirty="0" smtClean="0"/>
              <a:t>School of Design</a:t>
            </a:r>
          </a:p>
          <a:p>
            <a:r>
              <a:rPr lang="en-US" dirty="0" smtClean="0"/>
              <a:t>The Polytechnic University of Hong Kong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 Ceremonies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8138" indent="-338138" algn="just">
              <a:spcBef>
                <a:spcPts val="1800"/>
              </a:spcBef>
            </a:pPr>
            <a:r>
              <a:rPr lang="en-US" dirty="0" smtClean="0"/>
              <a:t>In the most general sense, when agile practitioners talk about a project ceremony, they are talking about the formal activities that the project membership observes on a regular basis to forge and support forward progress.</a:t>
            </a:r>
          </a:p>
          <a:p>
            <a:pPr marL="338138" indent="-338138" algn="just">
              <a:spcBef>
                <a:spcPts val="1800"/>
              </a:spcBef>
            </a:pPr>
            <a:r>
              <a:rPr lang="en-US" dirty="0" smtClean="0"/>
              <a:t>Scrum </a:t>
            </a:r>
            <a:r>
              <a:rPr lang="en-US" dirty="0" smtClean="0"/>
              <a:t>uses the following ceremonies to move projects along:</a:t>
            </a:r>
          </a:p>
          <a:p>
            <a:pPr lvl="6" algn="just">
              <a:spcBef>
                <a:spcPts val="600"/>
              </a:spcBef>
            </a:pPr>
            <a:r>
              <a:rPr lang="en-US" sz="2400" dirty="0" smtClean="0"/>
              <a:t>Sprint Planning</a:t>
            </a:r>
          </a:p>
          <a:p>
            <a:pPr lvl="6" algn="just">
              <a:spcBef>
                <a:spcPts val="600"/>
              </a:spcBef>
            </a:pPr>
            <a:r>
              <a:rPr lang="en-US" sz="2400" dirty="0" smtClean="0"/>
              <a:t>Daily Meeting</a:t>
            </a:r>
          </a:p>
          <a:p>
            <a:pPr lvl="6" algn="just">
              <a:spcBef>
                <a:spcPts val="600"/>
              </a:spcBef>
            </a:pPr>
            <a:r>
              <a:rPr lang="en-US" sz="2400" dirty="0" smtClean="0"/>
              <a:t>Sprint Review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Sprint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1800"/>
              </a:spcBef>
            </a:pPr>
            <a:r>
              <a:rPr lang="en-US" dirty="0" smtClean="0"/>
              <a:t>Sprint Planning is an integral component of the AGILE process.  </a:t>
            </a:r>
          </a:p>
          <a:p>
            <a:pPr algn="just">
              <a:spcBef>
                <a:spcPts val="1800"/>
              </a:spcBef>
            </a:pPr>
            <a:r>
              <a:rPr lang="en-US" dirty="0" smtClean="0"/>
              <a:t>Sprint Planning is usually time-boxed to a </a:t>
            </a:r>
            <a:r>
              <a:rPr lang="en-US" u="sng" dirty="0" smtClean="0"/>
              <a:t>maximum</a:t>
            </a:r>
            <a:r>
              <a:rPr lang="en-US" dirty="0" smtClean="0"/>
              <a:t> of 8 hours to plan an entire month of work, but can be even shorter if the Sprint Increment is less than a month (normal duration).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Sprint Planning process answers the following questions: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What work is to be delivered in the next Sprint?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What inputs are needed to enable the next Sprint?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dirty="0" smtClean="0"/>
              <a:t>The Daily Meeting is an integral part of the agile </a:t>
            </a:r>
            <a:r>
              <a:rPr lang="en-US" dirty="0" smtClean="0"/>
              <a:t>approach.</a:t>
            </a:r>
          </a:p>
          <a:p>
            <a:pPr algn="just">
              <a:spcBef>
                <a:spcPts val="1800"/>
              </a:spcBef>
            </a:pPr>
            <a:r>
              <a:rPr lang="en-US" dirty="0" smtClean="0"/>
              <a:t>They </a:t>
            </a:r>
            <a:r>
              <a:rPr lang="en-US" dirty="0" smtClean="0"/>
              <a:t>usually </a:t>
            </a:r>
            <a:r>
              <a:rPr lang="en-US" dirty="0" smtClean="0"/>
              <a:t>have a strict </a:t>
            </a:r>
            <a:r>
              <a:rPr lang="en-US" dirty="0" smtClean="0"/>
              <a:t>15 minute time limit, and they </a:t>
            </a:r>
            <a:r>
              <a:rPr lang="en-US" dirty="0" smtClean="0"/>
              <a:t>are for issuing status updates, </a:t>
            </a:r>
            <a:r>
              <a:rPr lang="en-US" dirty="0" smtClean="0"/>
              <a:t>not </a:t>
            </a:r>
            <a:r>
              <a:rPr lang="en-US" dirty="0" smtClean="0"/>
              <a:t>problem-solving or </a:t>
            </a:r>
            <a:r>
              <a:rPr lang="en-US" dirty="0" smtClean="0"/>
              <a:t>planning.</a:t>
            </a:r>
          </a:p>
          <a:p>
            <a:pPr algn="just">
              <a:spcBef>
                <a:spcPts val="1800"/>
              </a:spcBef>
            </a:pPr>
            <a:r>
              <a:rPr lang="en-US" dirty="0" smtClean="0"/>
              <a:t>E</a:t>
            </a:r>
            <a:r>
              <a:rPr lang="en-US" dirty="0" smtClean="0"/>
              <a:t>ach </a:t>
            </a:r>
            <a:r>
              <a:rPr lang="en-US" dirty="0" smtClean="0"/>
              <a:t>team member </a:t>
            </a:r>
            <a:r>
              <a:rPr lang="en-US" dirty="0" smtClean="0"/>
              <a:t>simply explains </a:t>
            </a:r>
            <a:r>
              <a:rPr lang="en-US" dirty="0" smtClean="0"/>
              <a:t>to  the rest of the team: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 smtClean="0"/>
              <a:t>they accomplished since the last meeting.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</a:pPr>
            <a:r>
              <a:rPr lang="en-US" dirty="0" smtClean="0"/>
              <a:t>What they intend to accomplish for the next meeting.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</a:pPr>
            <a:r>
              <a:rPr lang="en-US" dirty="0" smtClean="0"/>
              <a:t>What impediments they’ve found or expect to encounter.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5986046"/>
            <a:ext cx="883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http://www.techrepublic.com/blog/tech-manager/three-ceremonies-to-conduct-in-scrum-projects/3187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Sprint </a:t>
            </a:r>
            <a:r>
              <a:rPr lang="en-US" dirty="0" smtClean="0"/>
              <a:t>Review -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dirty="0" smtClean="0"/>
              <a:t>A guiding principle of agile methods is the feedback loop.  </a:t>
            </a:r>
            <a:endParaRPr lang="en-US" dirty="0" smtClean="0"/>
          </a:p>
          <a:p>
            <a:pPr algn="just">
              <a:spcBef>
                <a:spcPts val="1800"/>
              </a:spcBef>
            </a:pPr>
            <a:r>
              <a:rPr lang="en-US" dirty="0" smtClean="0"/>
              <a:t>Agile </a:t>
            </a:r>
            <a:r>
              <a:rPr lang="en-US" dirty="0" smtClean="0"/>
              <a:t>practitioners stress the importance of continuously improving the content and the process that delivers it.  </a:t>
            </a:r>
          </a:p>
          <a:p>
            <a:pPr algn="just">
              <a:spcBef>
                <a:spcPts val="1800"/>
              </a:spcBef>
            </a:pPr>
            <a:r>
              <a:rPr lang="en-US" dirty="0" smtClean="0"/>
              <a:t>Sprint </a:t>
            </a:r>
            <a:r>
              <a:rPr lang="en-US" dirty="0" smtClean="0"/>
              <a:t>Reviews are where the course of the project gets corrected as to ensure that it will deliver relevant business benefits.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5986046"/>
            <a:ext cx="883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http://www.techrepublic.com/blog/tech-manager/three-ceremonies-to-conduct-in-scrum-projects/3187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Sprint </a:t>
            </a:r>
            <a:r>
              <a:rPr lang="en-US" dirty="0" smtClean="0"/>
              <a:t>Review -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dirty="0" smtClean="0"/>
              <a:t>Sprint Reviews are usually </a:t>
            </a:r>
            <a:r>
              <a:rPr lang="en-US" dirty="0" smtClean="0"/>
              <a:t>time-boxed to a </a:t>
            </a:r>
            <a:r>
              <a:rPr lang="en-US" u="sng" dirty="0" smtClean="0"/>
              <a:t>4 hour</a:t>
            </a:r>
            <a:r>
              <a:rPr lang="en-US" dirty="0" smtClean="0"/>
              <a:t> </a:t>
            </a:r>
            <a:r>
              <a:rPr lang="en-US" dirty="0" smtClean="0"/>
              <a:t>m</a:t>
            </a:r>
            <a:r>
              <a:rPr lang="en-US" dirty="0" smtClean="0"/>
              <a:t>aximum. </a:t>
            </a:r>
            <a:endParaRPr lang="en-US" dirty="0" smtClean="0"/>
          </a:p>
          <a:p>
            <a:pPr algn="just">
              <a:spcBef>
                <a:spcPts val="1800"/>
              </a:spcBef>
            </a:pPr>
            <a:r>
              <a:rPr lang="en-US" dirty="0" smtClean="0"/>
              <a:t>Everyone </a:t>
            </a:r>
            <a:r>
              <a:rPr lang="en-US" dirty="0" smtClean="0"/>
              <a:t>attends these meetings – external and internal representatives alike. </a:t>
            </a:r>
            <a:endParaRPr lang="en-US" dirty="0" smtClean="0"/>
          </a:p>
          <a:p>
            <a:pPr algn="just">
              <a:spcBef>
                <a:spcPts val="1800"/>
              </a:spcBef>
            </a:pPr>
            <a:r>
              <a:rPr lang="en-US" dirty="0" smtClean="0"/>
              <a:t>Everyone </a:t>
            </a:r>
            <a:r>
              <a:rPr lang="en-US" dirty="0" smtClean="0"/>
              <a:t>evaluate </a:t>
            </a:r>
            <a:r>
              <a:rPr lang="en-US" dirty="0" smtClean="0"/>
              <a:t>the progress </a:t>
            </a:r>
            <a:r>
              <a:rPr lang="en-US" dirty="0" smtClean="0"/>
              <a:t>made, and </a:t>
            </a:r>
            <a:r>
              <a:rPr lang="en-US" dirty="0" smtClean="0"/>
              <a:t>feedback is given.  </a:t>
            </a:r>
            <a:endParaRPr lang="en-US" dirty="0" smtClean="0"/>
          </a:p>
          <a:p>
            <a:pPr algn="just">
              <a:spcBef>
                <a:spcPts val="1800"/>
              </a:spcBef>
            </a:pPr>
            <a:r>
              <a:rPr lang="en-US" dirty="0" smtClean="0"/>
              <a:t>Changes </a:t>
            </a:r>
            <a:r>
              <a:rPr lang="en-US" dirty="0" smtClean="0"/>
              <a:t>that may have an effect on the project (market, technology, business value) are discussed and any necessary adjustments are made.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5986046"/>
            <a:ext cx="883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http://www.techrepublic.com/blog/tech-manager/three-ceremonies-to-conduct-in-scrum-projects/3187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QUESTIONS?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 Related YouTube Videos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is Agile Software Development and Scrum?</a:t>
            </a:r>
          </a:p>
          <a:p>
            <a:pPr lvl="1"/>
            <a:r>
              <a:rPr lang="en-US" dirty="0" smtClean="0">
                <a:hlinkClick r:id="rId2"/>
              </a:rPr>
              <a:t>http://www.youtube.com/watch?v=Jj83I4_DmoM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Why is Scrum so Hard?</a:t>
            </a:r>
          </a:p>
          <a:p>
            <a:pPr lvl="1"/>
            <a:r>
              <a:rPr lang="en-US" dirty="0" smtClean="0">
                <a:hlinkClick r:id="rId3"/>
              </a:rPr>
              <a:t>http://www.youtube.com/watch?v=q3t8twm3aUk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Going Agile with Scrum at Genius.com</a:t>
            </a:r>
          </a:p>
          <a:p>
            <a:pPr lvl="1"/>
            <a:r>
              <a:rPr lang="en-US" dirty="0" smtClean="0">
                <a:hlinkClick r:id="rId4"/>
              </a:rPr>
              <a:t>http://www.youtube.com/watch?v=b9U6AtJwtBM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THANK YOU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200" y="2057400"/>
            <a:ext cx="6781800" cy="2743200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IMPORTANT</a:t>
            </a:r>
          </a:p>
          <a:p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600" dirty="0" smtClean="0"/>
              <a:t>Please sit with the members </a:t>
            </a:r>
          </a:p>
          <a:p>
            <a:r>
              <a:rPr lang="en-US" sz="3600" dirty="0" smtClean="0"/>
              <a:t>of your final group project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82221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67200"/>
            <a:ext cx="9144000" cy="1828800"/>
          </a:xfrm>
        </p:spPr>
        <p:txBody>
          <a:bodyPr>
            <a:noAutofit/>
          </a:bodyPr>
          <a:lstStyle/>
          <a:p>
            <a:endParaRPr lang="en-US" sz="9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polyusd5953@gmail.com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Graham Leach, Instructor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352800" y="1600198"/>
            <a:ext cx="2514600" cy="2743202"/>
            <a:chOff x="1295400" y="2342354"/>
            <a:chExt cx="2514600" cy="2743202"/>
          </a:xfrm>
        </p:grpSpPr>
        <p:pic>
          <p:nvPicPr>
            <p:cNvPr id="4" name="Content Placeholder 4" descr="GrahamLeachProfilePicLarg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599" y="2342354"/>
              <a:ext cx="2286001" cy="2286001"/>
            </a:xfrm>
            <a:prstGeom prst="rect">
              <a:avLst/>
            </a:prstGeom>
          </p:spPr>
        </p:pic>
        <p:sp>
          <p:nvSpPr>
            <p:cNvPr id="6" name="Content Placeholder 3"/>
            <p:cNvSpPr txBox="1">
              <a:spLocks/>
            </p:cNvSpPr>
            <p:nvPr/>
          </p:nvSpPr>
          <p:spPr>
            <a:xfrm>
              <a:off x="1295400" y="4628357"/>
              <a:ext cx="2514600" cy="4571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www.graham-leach.com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82221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106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SCRUM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An AGILE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Project </a:t>
            </a:r>
            <a:r>
              <a:rPr lang="en-US" b="1" dirty="0" smtClean="0">
                <a:solidFill>
                  <a:schemeClr val="tx1"/>
                </a:solidFill>
              </a:rPr>
              <a:t>Management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Methodology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Basics of Scrum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dirty="0" smtClean="0"/>
              <a:t>While there are several candidates we could examine within the Agile Methodology family, </a:t>
            </a:r>
            <a:r>
              <a:rPr lang="en-US" u="sng" dirty="0" smtClean="0"/>
              <a:t>Scrum</a:t>
            </a:r>
            <a:r>
              <a:rPr lang="en-US" dirty="0" smtClean="0"/>
              <a:t> is one of the most used popular and well-developed approaches available when it comes to managing projects in an Agile way</a:t>
            </a:r>
            <a:r>
              <a:rPr lang="en-US" dirty="0" smtClean="0"/>
              <a:t>.</a:t>
            </a:r>
            <a:endParaRPr lang="en-US" dirty="0" smtClean="0"/>
          </a:p>
          <a:p>
            <a:pPr algn="just">
              <a:spcBef>
                <a:spcPts val="1800"/>
              </a:spcBef>
            </a:pPr>
            <a:r>
              <a:rPr lang="en-US" u="sng" dirty="0" smtClean="0"/>
              <a:t>Scrum</a:t>
            </a:r>
            <a:r>
              <a:rPr lang="en-US" dirty="0" smtClean="0"/>
              <a:t> divides the responsibilities within a project between:</a:t>
            </a:r>
          </a:p>
          <a:p>
            <a:pPr lvl="6" algn="just">
              <a:spcBef>
                <a:spcPts val="600"/>
              </a:spcBef>
            </a:pPr>
            <a:r>
              <a:rPr lang="en-US" sz="2400" dirty="0" smtClean="0"/>
              <a:t>The </a:t>
            </a:r>
            <a:r>
              <a:rPr lang="en-US" sz="2400" u="sng" dirty="0" smtClean="0"/>
              <a:t>Product Owner</a:t>
            </a:r>
          </a:p>
          <a:p>
            <a:pPr lvl="6" algn="just">
              <a:spcBef>
                <a:spcPts val="600"/>
              </a:spcBef>
            </a:pPr>
            <a:r>
              <a:rPr lang="en-US" sz="2400" dirty="0" smtClean="0"/>
              <a:t>The </a:t>
            </a:r>
            <a:r>
              <a:rPr lang="en-US" sz="2400" u="sng" dirty="0" smtClean="0"/>
              <a:t>Scrum Master</a:t>
            </a:r>
          </a:p>
          <a:p>
            <a:pPr lvl="6" algn="just">
              <a:spcBef>
                <a:spcPts val="600"/>
              </a:spcBef>
            </a:pPr>
            <a:r>
              <a:rPr lang="en-US" sz="2400" dirty="0" smtClean="0"/>
              <a:t>The </a:t>
            </a:r>
            <a:r>
              <a:rPr lang="en-US" sz="2400" u="sng" dirty="0" smtClean="0"/>
              <a:t>Team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2400" y="5943600"/>
            <a:ext cx="883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http://www.mountaingoatsoftware.com/topics/agile-project-management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AGILE PM – The Product Owner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The </a:t>
            </a:r>
            <a:r>
              <a:rPr lang="en-US" u="sng" dirty="0" smtClean="0"/>
              <a:t>Product Owner</a:t>
            </a:r>
            <a:r>
              <a:rPr lang="en-US" dirty="0" smtClean="0"/>
              <a:t>:</a:t>
            </a:r>
          </a:p>
          <a:p>
            <a:pPr lvl="1" algn="just">
              <a:spcBef>
                <a:spcPts val="1800"/>
              </a:spcBef>
            </a:pPr>
            <a:r>
              <a:rPr lang="en-US" dirty="0" smtClean="0"/>
              <a:t>Is responsible for the business aspects of the project, including making sure that the right product continues to be built – and that its priorities are in the right order. </a:t>
            </a:r>
          </a:p>
          <a:p>
            <a:pPr lvl="1" algn="just">
              <a:spcBef>
                <a:spcPts val="1800"/>
              </a:spcBef>
            </a:pPr>
            <a:r>
              <a:rPr lang="en-US" dirty="0" smtClean="0"/>
              <a:t>A </a:t>
            </a:r>
            <a:r>
              <a:rPr lang="en-US" dirty="0" smtClean="0"/>
              <a:t>good product owner:</a:t>
            </a:r>
          </a:p>
          <a:p>
            <a:pPr lvl="2" algn="just">
              <a:spcBef>
                <a:spcPts val="600"/>
              </a:spcBef>
            </a:pPr>
            <a:r>
              <a:rPr lang="en-US" dirty="0" smtClean="0"/>
              <a:t>Can balance competing priorities</a:t>
            </a:r>
          </a:p>
          <a:p>
            <a:pPr lvl="2" algn="just">
              <a:spcBef>
                <a:spcPts val="600"/>
              </a:spcBef>
            </a:pPr>
            <a:r>
              <a:rPr lang="en-US" dirty="0" smtClean="0"/>
              <a:t>Is available to the team throughout the process</a:t>
            </a:r>
          </a:p>
          <a:p>
            <a:pPr lvl="2" algn="just">
              <a:spcBef>
                <a:spcPts val="600"/>
              </a:spcBef>
            </a:pPr>
            <a:r>
              <a:rPr lang="en-US" dirty="0" smtClean="0"/>
              <a:t>Is empowered to make decisions about the product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5943600"/>
            <a:ext cx="883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http://www.mountaingoatsoftware.com/topics/agile-project-management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AGILE PM – The Scrum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The </a:t>
            </a:r>
            <a:r>
              <a:rPr lang="en-US" u="sng" dirty="0" err="1" smtClean="0"/>
              <a:t>ScrumMaster</a:t>
            </a:r>
            <a:r>
              <a:rPr lang="en-US" dirty="0" smtClean="0"/>
              <a:t>:</a:t>
            </a:r>
          </a:p>
          <a:p>
            <a:pPr lvl="1" algn="just">
              <a:spcBef>
                <a:spcPts val="1800"/>
              </a:spcBef>
            </a:pPr>
            <a:r>
              <a:rPr lang="en-US" dirty="0" smtClean="0"/>
              <a:t>Acts as the team's coach, helping team members work together in the most effective manner possible. </a:t>
            </a:r>
          </a:p>
          <a:p>
            <a:pPr lvl="1" algn="just">
              <a:spcBef>
                <a:spcPts val="1800"/>
              </a:spcBef>
            </a:pPr>
            <a:r>
              <a:rPr lang="en-US" dirty="0" smtClean="0"/>
              <a:t>Serves </a:t>
            </a:r>
            <a:r>
              <a:rPr lang="en-US" dirty="0" smtClean="0"/>
              <a:t>the team by removing impediments, facilitating meetings and encouraging discussion. </a:t>
            </a:r>
          </a:p>
          <a:p>
            <a:pPr lvl="1" algn="just">
              <a:spcBef>
                <a:spcPts val="1800"/>
              </a:spcBef>
            </a:pPr>
            <a:r>
              <a:rPr lang="en-US" dirty="0" smtClean="0"/>
              <a:t>Performs </a:t>
            </a:r>
            <a:r>
              <a:rPr lang="en-US" dirty="0" smtClean="0"/>
              <a:t>some of the “classic” project management duties, such as tracking progress and issues.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5943600"/>
            <a:ext cx="883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http://www.mountaingoatsoftware.com/topics/agile-project-management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AGILE PM – The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The </a:t>
            </a:r>
            <a:r>
              <a:rPr lang="en-US" u="sng" dirty="0" smtClean="0"/>
              <a:t>Team</a:t>
            </a:r>
            <a:r>
              <a:rPr lang="en-US" dirty="0" smtClean="0"/>
              <a:t>:</a:t>
            </a:r>
          </a:p>
          <a:p>
            <a:pPr lvl="1" algn="just">
              <a:spcBef>
                <a:spcPts val="1800"/>
              </a:spcBef>
            </a:pPr>
            <a:r>
              <a:rPr lang="en-US" dirty="0" smtClean="0"/>
              <a:t>Assumes responsibility for creating the product as defined by the product owner.</a:t>
            </a:r>
          </a:p>
          <a:p>
            <a:pPr lvl="1" algn="just">
              <a:spcBef>
                <a:spcPts val="1800"/>
              </a:spcBef>
            </a:pPr>
            <a:r>
              <a:rPr lang="en-US" dirty="0" smtClean="0"/>
              <a:t>Collectively </a:t>
            </a:r>
            <a:r>
              <a:rPr lang="en-US" dirty="0" smtClean="0"/>
              <a:t>decides as to who works on what as well as the technical approach required to achieve target quality goal</a:t>
            </a:r>
          </a:p>
          <a:p>
            <a:pPr lvl="1" algn="just">
              <a:spcBef>
                <a:spcPts val="1800"/>
              </a:spcBef>
            </a:pPr>
            <a:r>
              <a:rPr lang="en-US" dirty="0" smtClean="0"/>
              <a:t>Performs </a:t>
            </a:r>
            <a:r>
              <a:rPr lang="en-US" dirty="0" smtClean="0"/>
              <a:t>the necessary work to achieve the product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 Sprint Planning</a:t>
            </a:r>
            <a:endParaRPr lang="en-US" dirty="0"/>
          </a:p>
        </p:txBody>
      </p:sp>
      <p:pic>
        <p:nvPicPr>
          <p:cNvPr id="1028" name="Picture 4" descr="http://www.targetprocess.com/userguides/guides/user-guide/scrum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981200"/>
            <a:ext cx="7620001" cy="30937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762000" y="5833646"/>
            <a:ext cx="762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/>
              <a:t>http://www.targetprocess.com/userguides/guides/user-guide/scrum.gif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16512</TotalTime>
  <Words>647</Words>
  <Application>Microsoft Office PowerPoint</Application>
  <PresentationFormat>On-screen Show (4:3)</PresentationFormat>
  <Paragraphs>87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SD5953   Successful Project Management   SCRUM</vt:lpstr>
      <vt:lpstr>Slide 2</vt:lpstr>
      <vt:lpstr>Slide 3</vt:lpstr>
      <vt:lpstr>SCRUM</vt:lpstr>
      <vt:lpstr>The Basics of Scrum</vt:lpstr>
      <vt:lpstr>AGILE PM – The Product Owner</vt:lpstr>
      <vt:lpstr>AGILE PM – The Scrum Master</vt:lpstr>
      <vt:lpstr>AGILE PM – The Team</vt:lpstr>
      <vt:lpstr>Scrum Sprint Planning</vt:lpstr>
      <vt:lpstr>Scrum Ceremonies</vt:lpstr>
      <vt:lpstr>Sprint Planning</vt:lpstr>
      <vt:lpstr>Daily Meeting</vt:lpstr>
      <vt:lpstr>Sprint Review - A</vt:lpstr>
      <vt:lpstr>Sprint Review - B</vt:lpstr>
      <vt:lpstr>QUESTIONS?</vt:lpstr>
      <vt:lpstr>Scrum Related YouTube Videos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AGILE Methodologies</dc:title>
  <dc:subject>SD5953 -  Successful Project Management</dc:subject>
  <dc:creator>Graham R. Leach</dc:creator>
  <cp:lastModifiedBy>Graham</cp:lastModifiedBy>
  <cp:revision>777</cp:revision>
  <dcterms:created xsi:type="dcterms:W3CDTF">2011-12-17T09:03:07Z</dcterms:created>
  <dcterms:modified xsi:type="dcterms:W3CDTF">2019-03-31T23:57:27Z</dcterms:modified>
</cp:coreProperties>
</file>